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7" r:id="rId2"/>
    <p:sldMasterId id="2147483659" r:id="rId3"/>
  </p:sldMasterIdLst>
  <p:notesMasterIdLst>
    <p:notesMasterId r:id="rId16"/>
  </p:notesMasterIdLst>
  <p:sldIdLst>
    <p:sldId id="256" r:id="rId4"/>
    <p:sldId id="408" r:id="rId5"/>
    <p:sldId id="488" r:id="rId6"/>
    <p:sldId id="501" r:id="rId7"/>
    <p:sldId id="502" r:id="rId8"/>
    <p:sldId id="500" r:id="rId9"/>
    <p:sldId id="498" r:id="rId10"/>
    <p:sldId id="499" r:id="rId11"/>
    <p:sldId id="504" r:id="rId12"/>
    <p:sldId id="505" r:id="rId13"/>
    <p:sldId id="433" r:id="rId14"/>
    <p:sldId id="432" r:id="rId15"/>
  </p:sldIdLst>
  <p:sldSz cx="9144000" cy="6858000" type="screen4x3"/>
  <p:notesSz cx="6797675" cy="9926638"/>
  <p:defaultTex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6983"/>
    <a:srgbClr val="4D4D4D"/>
    <a:srgbClr val="EFFF9C"/>
    <a:srgbClr val="A33F1F"/>
    <a:srgbClr val="267485"/>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1545" autoAdjust="0"/>
  </p:normalViewPr>
  <p:slideViewPr>
    <p:cSldViewPr>
      <p:cViewPr varScale="1">
        <p:scale>
          <a:sx n="115" d="100"/>
          <a:sy n="115" d="100"/>
        </p:scale>
        <p:origin x="-14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AU"/>
          </a:p>
        </p:txBody>
      </p:sp>
      <p:sp>
        <p:nvSpPr>
          <p:cNvPr id="61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AU"/>
          </a:p>
        </p:txBody>
      </p:sp>
      <p:sp>
        <p:nvSpPr>
          <p:cNvPr id="6148" name="Rectangle 4"/>
          <p:cNvSpPr>
            <a:spLocks noGrp="1" noRot="1" noChangeAspect="1" noChangeArrowheads="1" noTextEdit="1"/>
          </p:cNvSpPr>
          <p:nvPr>
            <p:ph type="sldImg" idx="2"/>
          </p:nvPr>
        </p:nvSpPr>
        <p:spPr bwMode="auto">
          <a:xfrm>
            <a:off x="228600" y="744538"/>
            <a:ext cx="3968750" cy="297656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401638" y="4025900"/>
            <a:ext cx="5994400"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61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AU"/>
          </a:p>
        </p:txBody>
      </p:sp>
      <p:sp>
        <p:nvSpPr>
          <p:cNvPr id="61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27884230-34D9-4471-9399-5E5375172E0F}" type="slidenum">
              <a:rPr lang="en-AU"/>
              <a:pPr/>
              <a:t>‹#›</a:t>
            </a:fld>
            <a:endParaRPr lang="en-AU"/>
          </a:p>
        </p:txBody>
      </p:sp>
    </p:spTree>
    <p:extLst>
      <p:ext uri="{BB962C8B-B14F-4D97-AF65-F5344CB8AC3E}">
        <p14:creationId xmlns:p14="http://schemas.microsoft.com/office/powerpoint/2010/main" val="6283902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4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pPr/>
              <a:t>3</a:t>
            </a:fld>
            <a:endParaRPr lang="en-AU"/>
          </a:p>
        </p:txBody>
      </p:sp>
    </p:spTree>
    <p:extLst>
      <p:ext uri="{BB962C8B-B14F-4D97-AF65-F5344CB8AC3E}">
        <p14:creationId xmlns:p14="http://schemas.microsoft.com/office/powerpoint/2010/main" val="1242463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Sentinel Hotspots was initially a research project: (CSIRO, GA, BoM, Defence) 2003; operational in GA since 2005.</a:t>
            </a:r>
            <a:r>
              <a:rPr lang="en-AU" baseline="0" dirty="0" smtClean="0"/>
              <a:t> </a:t>
            </a:r>
            <a:r>
              <a:rPr lang="en-AU" dirty="0" smtClean="0"/>
              <a:t>New improved interface with familiar Google look and feel, users can interact through a number of query tools, and choose what is displayed. Base layers, hotspot sources or other contextual layers can be selected, Information on individual hotspots can be queried or historical hotspots searched, FTP site allows historical hotspots download.</a:t>
            </a:r>
          </a:p>
          <a:p>
            <a:endParaRPr lang="en-AU" dirty="0"/>
          </a:p>
        </p:txBody>
      </p:sp>
      <p:sp>
        <p:nvSpPr>
          <p:cNvPr id="4" name="Slide Number Placeholder 3"/>
          <p:cNvSpPr>
            <a:spLocks noGrp="1"/>
          </p:cNvSpPr>
          <p:nvPr>
            <p:ph type="sldNum" sz="quarter" idx="10"/>
          </p:nvPr>
        </p:nvSpPr>
        <p:spPr/>
        <p:txBody>
          <a:bodyPr/>
          <a:lstStyle/>
          <a:p>
            <a:fld id="{5CA48CDD-808B-4F16-9C5C-FA0EB0B1C8AF}" type="slidenum">
              <a:rPr lang="en-AU" smtClean="0"/>
              <a:pPr/>
              <a:t>4</a:t>
            </a:fld>
            <a:endParaRPr lang="en-AU"/>
          </a:p>
        </p:txBody>
      </p:sp>
    </p:spTree>
    <p:extLst>
      <p:ext uri="{BB962C8B-B14F-4D97-AF65-F5344CB8AC3E}">
        <p14:creationId xmlns:p14="http://schemas.microsoft.com/office/powerpoint/2010/main" val="423117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US" baseline="0" dirty="0" err="1" smtClean="0"/>
              <a:t>Indji</a:t>
            </a:r>
            <a:r>
              <a:rPr lang="en-US" baseline="0" dirty="0" smtClean="0"/>
              <a:t> Watch graphic - </a:t>
            </a:r>
            <a:r>
              <a:rPr lang="en-AU" sz="1400" kern="1200" baseline="0" dirty="0" smtClean="0">
                <a:solidFill>
                  <a:schemeClr val="tx1"/>
                </a:solidFill>
                <a:effectLst/>
                <a:latin typeface="Arial" charset="0"/>
                <a:ea typeface="+mn-ea"/>
                <a:cs typeface="+mn-cs"/>
              </a:rPr>
              <a:t>i</a:t>
            </a:r>
            <a:r>
              <a:rPr lang="en-AU" sz="1400" kern="1200" dirty="0" smtClean="0">
                <a:solidFill>
                  <a:schemeClr val="tx1"/>
                </a:solidFill>
                <a:effectLst/>
                <a:latin typeface="Arial" charset="0"/>
                <a:ea typeface="+mn-ea"/>
                <a:cs typeface="+mn-cs"/>
              </a:rPr>
              <a:t>t shows a hotspot near a line, but also a thunderstorm, so you can see the BoM radar and the lighting (crosses).</a:t>
            </a:r>
          </a:p>
          <a:p>
            <a:pPr marL="342900" marR="0" indent="-342900" algn="l" defTabSz="914400" rtl="0" eaLnBrk="1" fontAlgn="base" latinLnBrk="0" hangingPunct="1">
              <a:lnSpc>
                <a:spcPct val="100000"/>
              </a:lnSpc>
              <a:spcBef>
                <a:spcPct val="30000"/>
              </a:spcBef>
              <a:spcAft>
                <a:spcPct val="0"/>
              </a:spcAft>
              <a:buClrTx/>
              <a:buSzTx/>
              <a:buFont typeface="+mj-lt"/>
              <a:buAutoNum type="arabicPeriod"/>
              <a:tabLst/>
              <a:defRPr/>
            </a:pPr>
            <a:r>
              <a:rPr lang="en-AU" baseline="0" dirty="0" smtClean="0"/>
              <a:t>Most Sentinel traffic occurs during disaster season (November – March) and particularly during major bushfire events </a:t>
            </a:r>
            <a:endParaRPr lang="en-AU" dirty="0" smtClean="0"/>
          </a:p>
          <a:p>
            <a:pPr marL="0" marR="0" indent="0" algn="l" defTabSz="914400" rtl="0" eaLnBrk="1" fontAlgn="base" latinLnBrk="0" hangingPunct="1">
              <a:lnSpc>
                <a:spcPct val="100000"/>
              </a:lnSpc>
              <a:spcBef>
                <a:spcPct val="30000"/>
              </a:spcBef>
              <a:spcAft>
                <a:spcPct val="0"/>
              </a:spcAft>
              <a:buClrTx/>
              <a:buSzTx/>
              <a:buFont typeface="+mj-lt"/>
              <a:buNone/>
              <a:tabLst/>
              <a:defRPr/>
            </a:pPr>
            <a:r>
              <a:rPr lang="en-AU" sz="1400" kern="1200" dirty="0" smtClean="0">
                <a:solidFill>
                  <a:schemeClr val="tx1"/>
                </a:solidFill>
                <a:effectLst/>
                <a:latin typeface="Arial" charset="0"/>
                <a:ea typeface="+mn-ea"/>
                <a:cs typeface="+mn-cs"/>
              </a:rPr>
              <a:t/>
            </a:r>
            <a:br>
              <a:rPr lang="en-AU" sz="1400" kern="1200" dirty="0" smtClean="0">
                <a:solidFill>
                  <a:schemeClr val="tx1"/>
                </a:solidFill>
                <a:effectLst/>
                <a:latin typeface="Arial" charset="0"/>
                <a:ea typeface="+mn-ea"/>
                <a:cs typeface="+mn-cs"/>
              </a:rPr>
            </a:br>
            <a:endParaRPr lang="en-US" baseline="0" dirty="0" smtClean="0"/>
          </a:p>
          <a:p>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pPr/>
              <a:t>5</a:t>
            </a:fld>
            <a:endParaRPr lang="en-AU"/>
          </a:p>
        </p:txBody>
      </p:sp>
    </p:spTree>
    <p:extLst>
      <p:ext uri="{BB962C8B-B14F-4D97-AF65-F5344CB8AC3E}">
        <p14:creationId xmlns:p14="http://schemas.microsoft.com/office/powerpoint/2010/main" val="2768647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WFABBA was developed at the Cooperative</a:t>
            </a:r>
            <a:r>
              <a:rPr lang="en-AU" baseline="0" dirty="0" smtClean="0"/>
              <a:t> Institute for Meteorological Satellite Studies (CIMSS), as a cooperative effort between NOAA/NESDIS/STAR. In addition to fire detection location, WFABBA also provides instantaneous fire size and temperature and Fire Radiative Power (FRP).</a:t>
            </a:r>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pPr/>
              <a:t>6</a:t>
            </a:fld>
            <a:endParaRPr lang="en-AU"/>
          </a:p>
        </p:txBody>
      </p:sp>
    </p:spTree>
    <p:extLst>
      <p:ext uri="{BB962C8B-B14F-4D97-AF65-F5344CB8AC3E}">
        <p14:creationId xmlns:p14="http://schemas.microsoft.com/office/powerpoint/2010/main" val="1242463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pPr/>
              <a:t>7</a:t>
            </a:fld>
            <a:endParaRPr lang="en-AU"/>
          </a:p>
        </p:txBody>
      </p:sp>
    </p:spTree>
    <p:extLst>
      <p:ext uri="{BB962C8B-B14F-4D97-AF65-F5344CB8AC3E}">
        <p14:creationId xmlns:p14="http://schemas.microsoft.com/office/powerpoint/2010/main" val="1242463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pPr/>
              <a:t>8</a:t>
            </a:fld>
            <a:endParaRPr lang="en-AU"/>
          </a:p>
        </p:txBody>
      </p:sp>
    </p:spTree>
    <p:extLst>
      <p:ext uri="{BB962C8B-B14F-4D97-AF65-F5344CB8AC3E}">
        <p14:creationId xmlns:p14="http://schemas.microsoft.com/office/powerpoint/2010/main" val="1242463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GA will release a Himawari-8 hotspot feed on the secure site only for the 2016/17 fire season. Following a review by the Earth Observation science team of the validation process and results, it was recommended that the service be published but with caveats and labelled “Experimental”. While the data feed a lower accuracy than other datasets on Sentinel hotspots, it was decided that emergency managers are best placed to determine whether to include the data source in their decision making. </a:t>
            </a:r>
            <a:endParaRPr lang="en-AU" dirty="0"/>
          </a:p>
        </p:txBody>
      </p:sp>
      <p:sp>
        <p:nvSpPr>
          <p:cNvPr id="4" name="Slide Number Placeholder 3"/>
          <p:cNvSpPr>
            <a:spLocks noGrp="1"/>
          </p:cNvSpPr>
          <p:nvPr>
            <p:ph type="sldNum" sz="quarter" idx="10"/>
          </p:nvPr>
        </p:nvSpPr>
        <p:spPr/>
        <p:txBody>
          <a:bodyPr/>
          <a:lstStyle/>
          <a:p>
            <a:fld id="{27884230-34D9-4471-9399-5E5375172E0F}" type="slidenum">
              <a:rPr lang="en-AU" smtClean="0"/>
              <a:pPr/>
              <a:t>10</a:t>
            </a:fld>
            <a:endParaRPr lang="en-AU"/>
          </a:p>
        </p:txBody>
      </p:sp>
    </p:spTree>
    <p:extLst>
      <p:ext uri="{BB962C8B-B14F-4D97-AF65-F5344CB8AC3E}">
        <p14:creationId xmlns:p14="http://schemas.microsoft.com/office/powerpoint/2010/main" val="2109976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Footer Placeholder 3"/>
          <p:cNvSpPr>
            <a:spLocks noGrp="1"/>
          </p:cNvSpPr>
          <p:nvPr>
            <p:ph type="ftr" sz="quarter" idx="10"/>
          </p:nvPr>
        </p:nvSpPr>
        <p:spPr/>
        <p:txBody>
          <a:bodyPr/>
          <a:lstStyle>
            <a:lvl1pPr>
              <a:defRPr/>
            </a:lvl1pPr>
          </a:lstStyle>
          <a:p>
            <a:r>
              <a:rPr lang="en-AU" smtClean="0"/>
              <a:t>CEOS SAR Workshop 2015, ESA-ESTEC, Netherlands 27-29 October 2015</a:t>
            </a:r>
            <a:endParaRPr lang="en-AU" b="0"/>
          </a:p>
        </p:txBody>
      </p:sp>
    </p:spTree>
    <p:extLst>
      <p:ext uri="{BB962C8B-B14F-4D97-AF65-F5344CB8AC3E}">
        <p14:creationId xmlns:p14="http://schemas.microsoft.com/office/powerpoint/2010/main" val="7079403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AU" smtClean="0"/>
              <a:t>CEOS SAR Workshop 2015, ESA-ESTEC, Netherlands 27-29 October 2015</a:t>
            </a:r>
            <a:endParaRPr lang="en-AU"/>
          </a:p>
        </p:txBody>
      </p:sp>
    </p:spTree>
    <p:extLst>
      <p:ext uri="{BB962C8B-B14F-4D97-AF65-F5344CB8AC3E}">
        <p14:creationId xmlns:p14="http://schemas.microsoft.com/office/powerpoint/2010/main" val="2518795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860550"/>
            <a:ext cx="7916862" cy="549275"/>
          </a:xfrm>
        </p:spPr>
        <p:txBody>
          <a:bodyPr lIns="90000" tIns="46800" rIns="90000" bIns="46800"/>
          <a:lstStyle>
            <a:lvl1pPr>
              <a:defRPr sz="3000">
                <a:solidFill>
                  <a:srgbClr val="4D4D4D"/>
                </a:solidFill>
              </a:defRPr>
            </a:lvl1pPr>
          </a:lstStyle>
          <a:p>
            <a:pPr lvl="0"/>
            <a:r>
              <a:rPr lang="en-AU" noProof="0" smtClean="0"/>
              <a:t>Click to edit Master Title style</a:t>
            </a:r>
          </a:p>
        </p:txBody>
      </p:sp>
      <p:sp>
        <p:nvSpPr>
          <p:cNvPr id="386051" name="Rectangle 3"/>
          <p:cNvSpPr>
            <a:spLocks noGrp="1" noChangeArrowheads="1"/>
          </p:cNvSpPr>
          <p:nvPr>
            <p:ph type="subTitle" idx="1"/>
          </p:nvPr>
        </p:nvSpPr>
        <p:spPr>
          <a:xfrm>
            <a:off x="611188" y="2482850"/>
            <a:ext cx="7916862" cy="396875"/>
          </a:xfrm>
        </p:spPr>
        <p:txBody>
          <a:bodyPr lIns="90000" tIns="46800" rIns="90000" bIns="46800">
            <a:spAutoFit/>
          </a:bodyPr>
          <a:lstStyle>
            <a:lvl1pPr>
              <a:defRPr sz="2000">
                <a:solidFill>
                  <a:schemeClr val="tx1"/>
                </a:solidFill>
              </a:defRPr>
            </a:lvl1pPr>
          </a:lstStyle>
          <a:p>
            <a:pPr lvl="0"/>
            <a:r>
              <a:rPr lang="en-AU" noProof="0" smtClean="0"/>
              <a:t>Click to edit Master Author style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Footer Placeholder 3"/>
          <p:cNvSpPr>
            <a:spLocks noGrp="1"/>
          </p:cNvSpPr>
          <p:nvPr>
            <p:ph type="ftr" sz="quarter" idx="10"/>
          </p:nvPr>
        </p:nvSpPr>
        <p:spPr/>
        <p:txBody>
          <a:bodyPr/>
          <a:lstStyle>
            <a:lvl1pPr>
              <a:defRPr/>
            </a:lvl1pPr>
          </a:lstStyle>
          <a:p>
            <a:r>
              <a:rPr lang="en-AU" smtClean="0"/>
              <a:t>CEOS SAR Workshop 2015, ESA-ESTEC, Netherlands 27-29 October 2015</a:t>
            </a:r>
            <a:endParaRPr lang="en-AU" dirty="0"/>
          </a:p>
        </p:txBody>
      </p:sp>
    </p:spTree>
    <p:extLst>
      <p:ext uri="{BB962C8B-B14F-4D97-AF65-F5344CB8AC3E}">
        <p14:creationId xmlns:p14="http://schemas.microsoft.com/office/powerpoint/2010/main" val="3287062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4258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63497" name="Rectangle 9"/>
          <p:cNvSpPr>
            <a:spLocks noGrp="1" noChangeArrowheads="1"/>
          </p:cNvSpPr>
          <p:nvPr>
            <p:ph type="body" idx="1"/>
          </p:nvPr>
        </p:nvSpPr>
        <p:spPr bwMode="auto">
          <a:xfrm>
            <a:off x="611188" y="2409825"/>
            <a:ext cx="8229600"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smtClean="0"/>
          </a:p>
        </p:txBody>
      </p:sp>
      <p:sp>
        <p:nvSpPr>
          <p:cNvPr id="63499" name="Rectangle 11"/>
          <p:cNvSpPr>
            <a:spLocks noGrp="1" noChangeArrowheads="1"/>
          </p:cNvSpPr>
          <p:nvPr>
            <p:ph type="title"/>
          </p:nvPr>
        </p:nvSpPr>
        <p:spPr bwMode="auto">
          <a:xfrm>
            <a:off x="614363" y="1860550"/>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AU" smtClean="0"/>
          </a:p>
        </p:txBody>
      </p:sp>
      <p:sp>
        <p:nvSpPr>
          <p:cNvPr id="63500" name="Rectangle 12"/>
          <p:cNvSpPr>
            <a:spLocks noGrp="1" noChangeArrowheads="1"/>
          </p:cNvSpPr>
          <p:nvPr>
            <p:ph type="ftr" sz="quarter" idx="3"/>
          </p:nvPr>
        </p:nvSpPr>
        <p:spPr bwMode="auto">
          <a:xfrm>
            <a:off x="611188" y="5084763"/>
            <a:ext cx="8208962" cy="164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eaLnBrk="1" hangingPunct="1">
              <a:lnSpc>
                <a:spcPct val="80000"/>
              </a:lnSpc>
              <a:spcBef>
                <a:spcPct val="50000"/>
              </a:spcBef>
              <a:defRPr sz="1700" b="1">
                <a:solidFill>
                  <a:srgbClr val="4D4D4D"/>
                </a:solidFill>
              </a:defRPr>
            </a:lvl1pPr>
          </a:lstStyle>
          <a:p>
            <a:r>
              <a:rPr lang="en-AU" smtClean="0"/>
              <a:t>CEOS SAR Workshop 2015, ESA-ESTEC, Netherlands 27-29 October 2015</a:t>
            </a:r>
            <a:endParaRPr lang="en-AU" b="0"/>
          </a:p>
        </p:txBody>
      </p:sp>
    </p:spTree>
  </p:cSld>
  <p:clrMap bg1="lt1" tx1="dk1" bg2="lt2" tx2="dk2" accent1="accent1" accent2="accent2" accent3="accent3" accent4="accent4" accent5="accent5" accent6="accent6" hlink="hlink" folHlink="folHlink"/>
  <p:sldLayoutIdLst>
    <p:sldLayoutId id="2147483656" r:id="rId1"/>
    <p:sldLayoutId id="2147483661" r:id="rId2"/>
    <p:sldLayoutId id="2147483683" r:id="rId3"/>
  </p:sldLayoutIdLst>
  <p:timing>
    <p:tnLst>
      <p:par>
        <p:cTn id="1" dur="indefinite" restart="never" nodeType="tmRoot"/>
      </p:par>
    </p:tnLst>
  </p:timing>
  <p:hf sldNum="0" hdr="0" dt="0"/>
  <p:txStyles>
    <p:titleStyle>
      <a:lvl1pPr algn="l" rtl="0" eaLnBrk="1" fontAlgn="base" hangingPunct="1">
        <a:spcBef>
          <a:spcPct val="0"/>
        </a:spcBef>
        <a:spcAft>
          <a:spcPct val="0"/>
        </a:spcAft>
        <a:defRPr sz="2600" b="1">
          <a:solidFill>
            <a:srgbClr val="006983"/>
          </a:solidFill>
          <a:latin typeface="+mj-lt"/>
          <a:ea typeface="+mj-ea"/>
          <a:cs typeface="+mj-cs"/>
        </a:defRPr>
      </a:lvl1pPr>
      <a:lvl2pPr algn="l" rtl="0" eaLnBrk="1" fontAlgn="base" hangingPunct="1">
        <a:spcBef>
          <a:spcPct val="0"/>
        </a:spcBef>
        <a:spcAft>
          <a:spcPct val="0"/>
        </a:spcAft>
        <a:defRPr sz="2600" b="1">
          <a:solidFill>
            <a:srgbClr val="006983"/>
          </a:solidFill>
          <a:latin typeface="Arial" charset="0"/>
        </a:defRPr>
      </a:lvl2pPr>
      <a:lvl3pPr algn="l" rtl="0" eaLnBrk="1" fontAlgn="base" hangingPunct="1">
        <a:spcBef>
          <a:spcPct val="0"/>
        </a:spcBef>
        <a:spcAft>
          <a:spcPct val="0"/>
        </a:spcAft>
        <a:defRPr sz="2600" b="1">
          <a:solidFill>
            <a:srgbClr val="006983"/>
          </a:solidFill>
          <a:latin typeface="Arial" charset="0"/>
        </a:defRPr>
      </a:lvl3pPr>
      <a:lvl4pPr algn="l" rtl="0" eaLnBrk="1" fontAlgn="base" hangingPunct="1">
        <a:spcBef>
          <a:spcPct val="0"/>
        </a:spcBef>
        <a:spcAft>
          <a:spcPct val="0"/>
        </a:spcAft>
        <a:defRPr sz="2600" b="1">
          <a:solidFill>
            <a:srgbClr val="006983"/>
          </a:solidFill>
          <a:latin typeface="Arial" charset="0"/>
        </a:defRPr>
      </a:lvl4pPr>
      <a:lvl5pPr algn="l" rtl="0" eaLnBrk="1" fontAlgn="base" hangingPunct="1">
        <a:spcBef>
          <a:spcPct val="0"/>
        </a:spcBef>
        <a:spcAft>
          <a:spcPct val="0"/>
        </a:spcAft>
        <a:defRPr sz="2600" b="1">
          <a:solidFill>
            <a:srgbClr val="006983"/>
          </a:solidFill>
          <a:latin typeface="Arial" charset="0"/>
        </a:defRPr>
      </a:lvl5pPr>
      <a:lvl6pPr marL="457200" algn="l" rtl="0" eaLnBrk="1" fontAlgn="base" hangingPunct="1">
        <a:spcBef>
          <a:spcPct val="0"/>
        </a:spcBef>
        <a:spcAft>
          <a:spcPct val="0"/>
        </a:spcAft>
        <a:defRPr sz="2600" b="1">
          <a:solidFill>
            <a:srgbClr val="006983"/>
          </a:solidFill>
          <a:latin typeface="Arial" charset="0"/>
        </a:defRPr>
      </a:lvl6pPr>
      <a:lvl7pPr marL="914400" algn="l" rtl="0" eaLnBrk="1" fontAlgn="base" hangingPunct="1">
        <a:spcBef>
          <a:spcPct val="0"/>
        </a:spcBef>
        <a:spcAft>
          <a:spcPct val="0"/>
        </a:spcAft>
        <a:defRPr sz="2600" b="1">
          <a:solidFill>
            <a:srgbClr val="006983"/>
          </a:solidFill>
          <a:latin typeface="Arial" charset="0"/>
        </a:defRPr>
      </a:lvl7pPr>
      <a:lvl8pPr marL="1371600" algn="l" rtl="0" eaLnBrk="1" fontAlgn="base" hangingPunct="1">
        <a:spcBef>
          <a:spcPct val="0"/>
        </a:spcBef>
        <a:spcAft>
          <a:spcPct val="0"/>
        </a:spcAft>
        <a:defRPr sz="2600" b="1">
          <a:solidFill>
            <a:srgbClr val="006983"/>
          </a:solidFill>
          <a:latin typeface="Arial" charset="0"/>
        </a:defRPr>
      </a:lvl8pPr>
      <a:lvl9pPr marL="1828800" algn="l" rtl="0" eaLnBrk="1" fontAlgn="base" hangingPunct="1">
        <a:spcBef>
          <a:spcPct val="0"/>
        </a:spcBef>
        <a:spcAft>
          <a:spcPct val="0"/>
        </a:spcAft>
        <a:defRPr sz="2600" b="1">
          <a:solidFill>
            <a:srgbClr val="006983"/>
          </a:solidFill>
          <a:latin typeface="Arial" charset="0"/>
        </a:defRPr>
      </a:lvl9pPr>
    </p:titleStyle>
    <p:body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5113" algn="l" rtl="0" eaLnBrk="1" fontAlgn="base" hangingPunct="1">
        <a:spcBef>
          <a:spcPct val="25000"/>
        </a:spcBef>
        <a:spcAft>
          <a:spcPct val="0"/>
        </a:spcAft>
        <a:buFont typeface="Arial" charset="0"/>
        <a:buChar char="–"/>
        <a:defRPr sz="2000">
          <a:solidFill>
            <a:srgbClr val="4D4D4D"/>
          </a:solidFill>
          <a:latin typeface="+mn-lt"/>
        </a:defRPr>
      </a:lvl3pPr>
      <a:lvl4pPr marL="1344613" indent="-268288" algn="l" rtl="0" eaLnBrk="1" fontAlgn="base" hangingPunct="1">
        <a:spcBef>
          <a:spcPct val="25000"/>
        </a:spcBef>
        <a:spcAft>
          <a:spcPct val="0"/>
        </a:spcAft>
        <a:buChar char="•"/>
        <a:defRPr sz="2000">
          <a:solidFill>
            <a:srgbClr val="4D4D4D"/>
          </a:solidFill>
          <a:latin typeface="+mn-lt"/>
        </a:defRPr>
      </a:lvl4pPr>
      <a:lvl5pPr marL="1792288" indent="-268288" algn="l" rtl="0" eaLnBrk="1" fontAlgn="base" hangingPunct="1">
        <a:spcBef>
          <a:spcPct val="25000"/>
        </a:spcBef>
        <a:spcAft>
          <a:spcPct val="0"/>
        </a:spcAft>
        <a:buFont typeface="Arial" charset="0"/>
        <a:buChar char="–"/>
        <a:defRPr sz="20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415925"/>
            <a:ext cx="82296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dirty="0" smtClean="0"/>
              <a:t>Click to edit Master Title style</a:t>
            </a:r>
          </a:p>
        </p:txBody>
      </p:sp>
      <p:sp>
        <p:nvSpPr>
          <p:cNvPr id="385027" name="Rectangle 3"/>
          <p:cNvSpPr>
            <a:spLocks noGrp="1" noChangeArrowheads="1"/>
          </p:cNvSpPr>
          <p:nvPr>
            <p:ph type="body" idx="1"/>
          </p:nvPr>
        </p:nvSpPr>
        <p:spPr bwMode="auto">
          <a:xfrm>
            <a:off x="457200" y="981075"/>
            <a:ext cx="8229600" cy="5256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385028" name="Rectangle 4"/>
          <p:cNvSpPr>
            <a:spLocks noGrp="1" noChangeArrowheads="1"/>
          </p:cNvSpPr>
          <p:nvPr>
            <p:ph type="ftr" sz="quarter" idx="3"/>
          </p:nvPr>
        </p:nvSpPr>
        <p:spPr bwMode="auto">
          <a:xfrm>
            <a:off x="4284663" y="6459538"/>
            <a:ext cx="4751387" cy="414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1000">
                <a:solidFill>
                  <a:schemeClr val="bg1"/>
                </a:solidFill>
              </a:defRPr>
            </a:lvl1pPr>
          </a:lstStyle>
          <a:p>
            <a:r>
              <a:rPr lang="en-AU" smtClean="0"/>
              <a:t>CEOS SAR Workshop 2015, ESA-ESTEC, Netherlands 27-29 October 2015</a:t>
            </a:r>
            <a:endParaRPr lang="en-AU" dirty="0"/>
          </a:p>
        </p:txBody>
      </p:sp>
    </p:spTree>
  </p:cSld>
  <p:clrMap bg1="lt1" tx1="dk1" bg2="lt2" tx2="dk2" accent1="accent1" accent2="accent2" accent3="accent3" accent4="accent4" accent5="accent5" accent6="accent6" hlink="hlink" folHlink="folHlink"/>
  <p:sldLayoutIdLst>
    <p:sldLayoutId id="2147483658" r:id="rId1"/>
    <p:sldLayoutId id="2147483671" r:id="rId2"/>
  </p:sldLayoutIdLst>
  <p:timing>
    <p:tnLst>
      <p:par>
        <p:cTn id="1" dur="indefinite" restart="never" nodeType="tmRoot"/>
      </p:par>
    </p:tnLst>
  </p:timing>
  <p:hf sldNum="0" hdr="0" dt="0"/>
  <p:txStyles>
    <p:titleStyle>
      <a:lvl1pPr algn="l" rtl="0" fontAlgn="base">
        <a:spcBef>
          <a:spcPct val="0"/>
        </a:spcBef>
        <a:spcAft>
          <a:spcPct val="0"/>
        </a:spcAft>
        <a:defRPr sz="2600" b="1">
          <a:solidFill>
            <a:srgbClr val="006983"/>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413698" name="Rectangle 2"/>
          <p:cNvSpPr>
            <a:spLocks noGrp="1" noChangeArrowheads="1"/>
          </p:cNvSpPr>
          <p:nvPr>
            <p:ph type="title"/>
          </p:nvPr>
        </p:nvSpPr>
        <p:spPr bwMode="auto">
          <a:xfrm>
            <a:off x="614363" y="1860550"/>
            <a:ext cx="8229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smtClean="0"/>
              <a:t>Click to edit Master Title Style</a:t>
            </a:r>
          </a:p>
        </p:txBody>
      </p:sp>
      <p:sp>
        <p:nvSpPr>
          <p:cNvPr id="413699" name="Rectangle 3"/>
          <p:cNvSpPr>
            <a:spLocks noGrp="1" noChangeArrowheads="1"/>
          </p:cNvSpPr>
          <p:nvPr>
            <p:ph type="body" idx="1"/>
          </p:nvPr>
        </p:nvSpPr>
        <p:spPr bwMode="auto">
          <a:xfrm>
            <a:off x="611188" y="2482850"/>
            <a:ext cx="822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smtClean="0"/>
              <a:t>Click to edit Master Author style</a:t>
            </a:r>
          </a:p>
        </p:txBody>
      </p:sp>
    </p:spTree>
  </p:cSld>
  <p:clrMap bg1="lt1" tx1="dk1" bg2="lt2" tx2="dk2" accent1="accent1" accent2="accent2" accent3="accent3" accent4="accent4" accent5="accent5" accent6="accent6" hlink="hlink" folHlink="folHlink"/>
  <p:sldLayoutIdLst>
    <p:sldLayoutId id="2147483660" r:id="rId1"/>
    <p:sldLayoutId id="2147483681" r:id="rId2"/>
  </p:sldLayoutIdLst>
  <p:timing>
    <p:tnLst>
      <p:par>
        <p:cTn id="1" dur="indefinite" restart="never" nodeType="tmRoot"/>
      </p:par>
    </p:tnLst>
  </p:timing>
  <p:hf sldNum="0" hdr="0" dt="0"/>
  <p:txStyles>
    <p:titleStyle>
      <a:lvl1pPr algn="l" rtl="0" fontAlgn="base">
        <a:spcBef>
          <a:spcPct val="0"/>
        </a:spcBef>
        <a:spcAft>
          <a:spcPct val="0"/>
        </a:spcAft>
        <a:defRPr sz="3000" b="1">
          <a:solidFill>
            <a:srgbClr val="4D4D4D"/>
          </a:solidFill>
          <a:latin typeface="+mj-lt"/>
          <a:ea typeface="+mj-ea"/>
          <a:cs typeface="+mj-cs"/>
        </a:defRPr>
      </a:lvl1pPr>
      <a:lvl2pPr algn="l" rtl="0" fontAlgn="base">
        <a:spcBef>
          <a:spcPct val="0"/>
        </a:spcBef>
        <a:spcAft>
          <a:spcPct val="0"/>
        </a:spcAft>
        <a:defRPr sz="3000" b="1">
          <a:solidFill>
            <a:srgbClr val="4D4D4D"/>
          </a:solidFill>
          <a:latin typeface="Arial" charset="0"/>
        </a:defRPr>
      </a:lvl2pPr>
      <a:lvl3pPr algn="l" rtl="0" fontAlgn="base">
        <a:spcBef>
          <a:spcPct val="0"/>
        </a:spcBef>
        <a:spcAft>
          <a:spcPct val="0"/>
        </a:spcAft>
        <a:defRPr sz="3000" b="1">
          <a:solidFill>
            <a:srgbClr val="4D4D4D"/>
          </a:solidFill>
          <a:latin typeface="Arial" charset="0"/>
        </a:defRPr>
      </a:lvl3pPr>
      <a:lvl4pPr algn="l" rtl="0" fontAlgn="base">
        <a:spcBef>
          <a:spcPct val="0"/>
        </a:spcBef>
        <a:spcAft>
          <a:spcPct val="0"/>
        </a:spcAft>
        <a:defRPr sz="3000" b="1">
          <a:solidFill>
            <a:srgbClr val="4D4D4D"/>
          </a:solidFill>
          <a:latin typeface="Arial" charset="0"/>
        </a:defRPr>
      </a:lvl4pPr>
      <a:lvl5pPr algn="l" rtl="0" fontAlgn="base">
        <a:spcBef>
          <a:spcPct val="0"/>
        </a:spcBef>
        <a:spcAft>
          <a:spcPct val="0"/>
        </a:spcAft>
        <a:defRPr sz="3000" b="1">
          <a:solidFill>
            <a:srgbClr val="4D4D4D"/>
          </a:solidFill>
          <a:latin typeface="Arial" charset="0"/>
        </a:defRPr>
      </a:lvl5pPr>
      <a:lvl6pPr marL="457200" algn="l" rtl="0" fontAlgn="base">
        <a:spcBef>
          <a:spcPct val="0"/>
        </a:spcBef>
        <a:spcAft>
          <a:spcPct val="0"/>
        </a:spcAft>
        <a:defRPr sz="3000" b="1">
          <a:solidFill>
            <a:srgbClr val="4D4D4D"/>
          </a:solidFill>
          <a:latin typeface="Arial" charset="0"/>
        </a:defRPr>
      </a:lvl6pPr>
      <a:lvl7pPr marL="914400" algn="l" rtl="0" fontAlgn="base">
        <a:spcBef>
          <a:spcPct val="0"/>
        </a:spcBef>
        <a:spcAft>
          <a:spcPct val="0"/>
        </a:spcAft>
        <a:defRPr sz="3000" b="1">
          <a:solidFill>
            <a:srgbClr val="4D4D4D"/>
          </a:solidFill>
          <a:latin typeface="Arial" charset="0"/>
        </a:defRPr>
      </a:lvl7pPr>
      <a:lvl8pPr marL="1371600" algn="l" rtl="0" fontAlgn="base">
        <a:spcBef>
          <a:spcPct val="0"/>
        </a:spcBef>
        <a:spcAft>
          <a:spcPct val="0"/>
        </a:spcAft>
        <a:defRPr sz="3000" b="1">
          <a:solidFill>
            <a:srgbClr val="4D4D4D"/>
          </a:solidFill>
          <a:latin typeface="Arial" charset="0"/>
        </a:defRPr>
      </a:lvl8pPr>
      <a:lvl9pPr marL="1828800" algn="l" rtl="0" fontAlgn="base">
        <a:spcBef>
          <a:spcPct val="0"/>
        </a:spcBef>
        <a:spcAft>
          <a:spcPct val="0"/>
        </a:spcAft>
        <a:defRPr sz="3000" b="1">
          <a:solidFill>
            <a:srgbClr val="4D4D4D"/>
          </a:solidFill>
          <a:latin typeface="Arial" charset="0"/>
        </a:defRPr>
      </a:lvl9pPr>
    </p:titleStyle>
    <p:bodyStyle>
      <a:lvl1pPr marL="342900" indent="-342900" algn="l" rtl="0" fontAlgn="base">
        <a:spcBef>
          <a:spcPct val="20000"/>
        </a:spcBef>
        <a:spcAft>
          <a:spcPct val="0"/>
        </a:spcAft>
        <a:defRPr sz="2000">
          <a:solidFill>
            <a:srgbClr val="4D4D4D"/>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xfrm>
            <a:off x="1043608" y="2666669"/>
            <a:ext cx="7416824" cy="1387176"/>
          </a:xfrm>
          <a:ln/>
        </p:spPr>
        <p:txBody>
          <a:bodyPr/>
          <a:lstStyle/>
          <a:p>
            <a:r>
              <a:rPr lang="en-AU" sz="2800" dirty="0"/>
              <a:t>Integrating hotspot measurements from Himawari-8 into the </a:t>
            </a:r>
            <a:r>
              <a:rPr lang="en-AU" sz="2800" dirty="0" smtClean="0"/>
              <a:t>Sentinel bushfire </a:t>
            </a:r>
            <a:r>
              <a:rPr lang="en-AU" sz="2800" dirty="0"/>
              <a:t>monitoring system</a:t>
            </a:r>
            <a:endParaRPr lang="en-US" sz="2800" dirty="0">
              <a:solidFill>
                <a:schemeClr val="bg1"/>
              </a:solidFill>
            </a:endParaRPr>
          </a:p>
        </p:txBody>
      </p:sp>
      <p:sp>
        <p:nvSpPr>
          <p:cNvPr id="2" name="Subtitle 1"/>
          <p:cNvSpPr>
            <a:spLocks noGrp="1"/>
          </p:cNvSpPr>
          <p:nvPr>
            <p:ph type="subTitle" idx="1"/>
          </p:nvPr>
        </p:nvSpPr>
        <p:spPr>
          <a:xfrm>
            <a:off x="1043607" y="4178837"/>
            <a:ext cx="6457752" cy="402291"/>
          </a:xfrm>
        </p:spPr>
        <p:txBody>
          <a:bodyPr/>
          <a:lstStyle/>
          <a:p>
            <a:r>
              <a:rPr lang="en-AU" b="1" dirty="0">
                <a:latin typeface="Arial" panose="020B0604020202020204" pitchFamily="34" charset="0"/>
                <a:cs typeface="Arial" panose="020B0604020202020204" pitchFamily="34" charset="0"/>
              </a:rPr>
              <a:t>Medhavy </a:t>
            </a:r>
            <a:r>
              <a:rPr lang="en-AU" b="1" dirty="0" smtClean="0">
                <a:latin typeface="Arial" panose="020B0604020202020204" pitchFamily="34" charset="0"/>
                <a:cs typeface="Arial" panose="020B0604020202020204" pitchFamily="34" charset="0"/>
              </a:rPr>
              <a:t>Thankappan and Lan-Wei Wang</a:t>
            </a:r>
            <a:endParaRPr lang="en-AU" b="1" baseline="300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766" y="275754"/>
            <a:ext cx="8229600" cy="488950"/>
          </a:xfrm>
        </p:spPr>
        <p:txBody>
          <a:bodyPr/>
          <a:lstStyle/>
          <a:p>
            <a:r>
              <a:rPr lang="en-AU" dirty="0"/>
              <a:t>Commission </a:t>
            </a:r>
            <a:r>
              <a:rPr lang="en-AU" dirty="0" smtClean="0"/>
              <a:t>error - July</a:t>
            </a:r>
            <a:endParaRPr lang="en-AU" dirty="0"/>
          </a:p>
        </p:txBody>
      </p:sp>
      <p:pic>
        <p:nvPicPr>
          <p:cNvPr id="102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764704"/>
            <a:ext cx="3240360" cy="2726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2996952"/>
            <a:ext cx="2376264" cy="3293209"/>
          </a:xfrm>
          <a:prstGeom prst="rect">
            <a:avLst/>
          </a:prstGeom>
        </p:spPr>
        <p:txBody>
          <a:bodyPr wrap="square">
            <a:spAutoFit/>
          </a:bodyPr>
          <a:lstStyle/>
          <a:p>
            <a:r>
              <a:rPr lang="en-AU" sz="1600" dirty="0"/>
              <a:t>If we </a:t>
            </a:r>
            <a:r>
              <a:rPr lang="en-AU" sz="1600" dirty="0" smtClean="0"/>
              <a:t>visualise </a:t>
            </a:r>
            <a:r>
              <a:rPr lang="en-AU" sz="1600" dirty="0"/>
              <a:t>colour </a:t>
            </a:r>
            <a:r>
              <a:rPr lang="en-AU" sz="1600" dirty="0" smtClean="0"/>
              <a:t>coded Fire </a:t>
            </a:r>
            <a:r>
              <a:rPr lang="en-AU" sz="1600" dirty="0"/>
              <a:t>Radiative Power (FRP) for the matched hotspots (left) and no-match hotspots (right), it appears that most of the no-match hotspots have lower FRP. </a:t>
            </a:r>
            <a:r>
              <a:rPr lang="en-AU" sz="1600" i="1" dirty="0"/>
              <a:t>Potential for FRP to be used for assessing the confidence of the H8 hotspots</a:t>
            </a:r>
          </a:p>
        </p:txBody>
      </p:sp>
      <p:pic>
        <p:nvPicPr>
          <p:cNvPr id="102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3501008"/>
            <a:ext cx="6351600" cy="271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9659" y="1349824"/>
            <a:ext cx="4572000" cy="830997"/>
          </a:xfrm>
          <a:prstGeom prst="rect">
            <a:avLst/>
          </a:prstGeom>
        </p:spPr>
        <p:txBody>
          <a:bodyPr>
            <a:spAutoFit/>
          </a:bodyPr>
          <a:lstStyle/>
          <a:p>
            <a:r>
              <a:rPr lang="en-AU" sz="1600" dirty="0"/>
              <a:t>2016 Jul 3-9 (1243 matched hotspots shown in green colour, 925 no-matched hotspot shown in red colour</a:t>
            </a:r>
            <a:r>
              <a:rPr lang="en-AU" sz="1600" dirty="0" smtClean="0"/>
              <a:t>):</a:t>
            </a:r>
            <a:endParaRPr lang="en-AU" sz="1600" dirty="0"/>
          </a:p>
        </p:txBody>
      </p:sp>
      <p:sp>
        <p:nvSpPr>
          <p:cNvPr id="9"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
        <p:nvSpPr>
          <p:cNvPr id="8" name="Right Arrow 7"/>
          <p:cNvSpPr/>
          <p:nvPr/>
        </p:nvSpPr>
        <p:spPr bwMode="auto">
          <a:xfrm>
            <a:off x="4932040" y="1582932"/>
            <a:ext cx="216024" cy="364782"/>
          </a:xfrm>
          <a:prstGeom prs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2735796" y="3789040"/>
            <a:ext cx="216024" cy="364782"/>
          </a:xfrm>
          <a:prstGeom prs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447877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3746"/>
            <a:ext cx="8229600" cy="488950"/>
          </a:xfrm>
        </p:spPr>
        <p:txBody>
          <a:bodyPr/>
          <a:lstStyle/>
          <a:p>
            <a:r>
              <a:rPr lang="en-AU" dirty="0" smtClean="0"/>
              <a:t>Summary</a:t>
            </a:r>
            <a:endParaRPr lang="en-AU" dirty="0"/>
          </a:p>
        </p:txBody>
      </p:sp>
      <p:sp>
        <p:nvSpPr>
          <p:cNvPr id="3" name="Content Placeholder 2"/>
          <p:cNvSpPr>
            <a:spLocks noGrp="1"/>
          </p:cNvSpPr>
          <p:nvPr>
            <p:ph idx="1"/>
          </p:nvPr>
        </p:nvSpPr>
        <p:spPr>
          <a:xfrm>
            <a:off x="323528" y="836712"/>
            <a:ext cx="8435280" cy="5256584"/>
          </a:xfrm>
        </p:spPr>
        <p:txBody>
          <a:bodyPr/>
          <a:lstStyle/>
          <a:p>
            <a:pPr marL="342900" indent="-342900">
              <a:buFont typeface="Arial" panose="020B0604020202020204" pitchFamily="34" charset="0"/>
              <a:buChar char="•"/>
            </a:pPr>
            <a:r>
              <a:rPr lang="en-AU" dirty="0" smtClean="0"/>
              <a:t>The WFABBA algorithm was customised by University of Wisconsin for use with Himawari-8 data </a:t>
            </a:r>
          </a:p>
          <a:p>
            <a:pPr marL="342900" indent="-342900">
              <a:buFont typeface="Arial" panose="020B0604020202020204" pitchFamily="34" charset="0"/>
              <a:buChar char="•"/>
            </a:pPr>
            <a:r>
              <a:rPr lang="en-AU" dirty="0" smtClean="0"/>
              <a:t>The BoM implemented the algorithm to extract hotspots from the H-8 data</a:t>
            </a:r>
          </a:p>
          <a:p>
            <a:pPr marL="342900" indent="-342900">
              <a:buFont typeface="Arial" panose="020B0604020202020204" pitchFamily="34" charset="0"/>
              <a:buChar char="•"/>
            </a:pPr>
            <a:r>
              <a:rPr lang="en-AU" dirty="0" smtClean="0"/>
              <a:t>Algorithm </a:t>
            </a:r>
            <a:r>
              <a:rPr lang="en-AU" dirty="0" smtClean="0"/>
              <a:t>processing time and the hotspots from three sets of data from different periods was evaluated using MODIS hotspots as reference</a:t>
            </a:r>
          </a:p>
          <a:p>
            <a:pPr marL="342900" indent="-342900">
              <a:buFont typeface="Arial" panose="020B0604020202020204" pitchFamily="34" charset="0"/>
              <a:buChar char="•"/>
            </a:pPr>
            <a:r>
              <a:rPr lang="en-AU" dirty="0"/>
              <a:t>M</a:t>
            </a:r>
            <a:r>
              <a:rPr lang="en-AU" dirty="0" smtClean="0"/>
              <a:t>ost </a:t>
            </a:r>
            <a:r>
              <a:rPr lang="en-AU" dirty="0"/>
              <a:t>commission errors occurred in day time passes; night time passes showed </a:t>
            </a:r>
            <a:r>
              <a:rPr lang="en-AU" dirty="0" smtClean="0"/>
              <a:t>good </a:t>
            </a:r>
            <a:r>
              <a:rPr lang="en-AU" dirty="0"/>
              <a:t>match with MODIS hotspots</a:t>
            </a:r>
          </a:p>
          <a:p>
            <a:pPr marL="342900" indent="-342900">
              <a:buFont typeface="Arial" panose="020B0604020202020204" pitchFamily="34" charset="0"/>
              <a:buChar char="•"/>
            </a:pPr>
            <a:r>
              <a:rPr lang="en-AU" dirty="0" smtClean="0"/>
              <a:t>Many </a:t>
            </a:r>
            <a:r>
              <a:rPr lang="en-AU" dirty="0"/>
              <a:t>H-8 hotspot commission errors (false positives) in the Northern </a:t>
            </a:r>
            <a:r>
              <a:rPr lang="en-AU" dirty="0" smtClean="0"/>
              <a:t>Territory were seen in the January data</a:t>
            </a:r>
          </a:p>
          <a:p>
            <a:pPr marL="342900" indent="-342900">
              <a:buFont typeface="Arial" panose="020B0604020202020204" pitchFamily="34" charset="0"/>
              <a:buChar char="•"/>
            </a:pPr>
            <a:r>
              <a:rPr lang="en-AU" dirty="0" smtClean="0"/>
              <a:t>H-8 Hotspots that did not match with MODIS hotspots seem to have a low FRP </a:t>
            </a:r>
          </a:p>
          <a:p>
            <a:pPr marL="342900" indent="-342900">
              <a:buFont typeface="Arial" panose="020B0604020202020204" pitchFamily="34" charset="0"/>
              <a:buChar char="•"/>
            </a:pPr>
            <a:endParaRPr lang="en-AU" dirty="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smtClean="0"/>
          </a:p>
          <a:p>
            <a:pPr marL="342900" indent="-342900">
              <a:buFont typeface="Arial" panose="020B0604020202020204" pitchFamily="34" charset="0"/>
              <a:buChar char="•"/>
            </a:pPr>
            <a:endParaRPr lang="en-AU" dirty="0"/>
          </a:p>
        </p:txBody>
      </p:sp>
      <p:sp>
        <p:nvSpPr>
          <p:cNvPr id="6"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Tree>
    <p:extLst>
      <p:ext uri="{BB962C8B-B14F-4D97-AF65-F5344CB8AC3E}">
        <p14:creationId xmlns:p14="http://schemas.microsoft.com/office/powerpoint/2010/main" val="18553713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700808"/>
            <a:ext cx="8229600" cy="488950"/>
          </a:xfrm>
        </p:spPr>
        <p:txBody>
          <a:bodyPr/>
          <a:lstStyle/>
          <a:p>
            <a:r>
              <a:rPr lang="en-AU" dirty="0" smtClean="0">
                <a:solidFill>
                  <a:schemeClr val="tx1"/>
                </a:solidFill>
              </a:rPr>
              <a:t>Thank you</a:t>
            </a:r>
            <a:endParaRPr lang="en-AU" dirty="0">
              <a:solidFill>
                <a:schemeClr val="tx1"/>
              </a:solidFill>
            </a:endParaRPr>
          </a:p>
        </p:txBody>
      </p:sp>
      <p:sp>
        <p:nvSpPr>
          <p:cNvPr id="5" name="Rectangle 3"/>
          <p:cNvSpPr txBox="1">
            <a:spLocks noChangeArrowheads="1"/>
          </p:cNvSpPr>
          <p:nvPr/>
        </p:nvSpPr>
        <p:spPr bwMode="auto">
          <a:xfrm>
            <a:off x="611560" y="3498503"/>
            <a:ext cx="4464496"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eaLnBrk="1" fontAlgn="base" hangingPunct="1">
              <a:spcBef>
                <a:spcPct val="50000"/>
              </a:spcBef>
              <a:spcAft>
                <a:spcPct val="0"/>
              </a:spcAft>
              <a:defRPr sz="2200">
                <a:solidFill>
                  <a:srgbClr val="4D4D4D"/>
                </a:solidFill>
                <a:latin typeface="+mn-lt"/>
                <a:ea typeface="+mn-ea"/>
                <a:cs typeface="+mn-cs"/>
              </a:defRPr>
            </a:lvl1pPr>
            <a:lvl2pPr marL="447675" indent="-268288" algn="l" rtl="0" eaLnBrk="1" fontAlgn="base" hangingPunct="1">
              <a:spcBef>
                <a:spcPct val="50000"/>
              </a:spcBef>
              <a:spcAft>
                <a:spcPct val="0"/>
              </a:spcAft>
              <a:buChar char="•"/>
              <a:defRPr sz="2200">
                <a:solidFill>
                  <a:srgbClr val="4D4D4D"/>
                </a:solidFill>
                <a:latin typeface="+mn-lt"/>
              </a:defRPr>
            </a:lvl2pPr>
            <a:lvl3pPr marL="895350" indent="-265113" algn="l" rtl="0" eaLnBrk="1" fontAlgn="base" hangingPunct="1">
              <a:spcBef>
                <a:spcPct val="25000"/>
              </a:spcBef>
              <a:spcAft>
                <a:spcPct val="0"/>
              </a:spcAft>
              <a:buFont typeface="Arial" charset="0"/>
              <a:buChar char="–"/>
              <a:defRPr sz="2000">
                <a:solidFill>
                  <a:srgbClr val="4D4D4D"/>
                </a:solidFill>
                <a:latin typeface="+mn-lt"/>
              </a:defRPr>
            </a:lvl3pPr>
            <a:lvl4pPr marL="1344613" indent="-268288" algn="l" rtl="0" eaLnBrk="1" fontAlgn="base" hangingPunct="1">
              <a:spcBef>
                <a:spcPct val="25000"/>
              </a:spcBef>
              <a:spcAft>
                <a:spcPct val="0"/>
              </a:spcAft>
              <a:buChar char="•"/>
              <a:defRPr sz="2000">
                <a:solidFill>
                  <a:srgbClr val="4D4D4D"/>
                </a:solidFill>
                <a:latin typeface="+mn-lt"/>
              </a:defRPr>
            </a:lvl4pPr>
            <a:lvl5pPr marL="1792288" indent="-268288" algn="l" rtl="0" eaLnBrk="1" fontAlgn="base" hangingPunct="1">
              <a:spcBef>
                <a:spcPct val="25000"/>
              </a:spcBef>
              <a:spcAft>
                <a:spcPct val="0"/>
              </a:spcAft>
              <a:buFont typeface="Arial" charset="0"/>
              <a:buChar char="–"/>
              <a:defRPr sz="2000">
                <a:solidFill>
                  <a:srgbClr val="4D4D4D"/>
                </a:solidFill>
                <a:latin typeface="+mn-lt"/>
              </a:defRPr>
            </a:lvl5pPr>
            <a:lvl6pPr marL="2249488" indent="-268288" algn="l" rtl="0" eaLnBrk="1" fontAlgn="base" hangingPunct="1">
              <a:spcBef>
                <a:spcPct val="25000"/>
              </a:spcBef>
              <a:spcAft>
                <a:spcPct val="0"/>
              </a:spcAft>
              <a:buFont typeface="Arial" charset="0"/>
              <a:buChar char="–"/>
              <a:defRPr sz="2000">
                <a:solidFill>
                  <a:srgbClr val="4D4D4D"/>
                </a:solidFill>
                <a:latin typeface="+mn-lt"/>
              </a:defRPr>
            </a:lvl6pPr>
            <a:lvl7pPr marL="2706688" indent="-268288" algn="l" rtl="0" eaLnBrk="1" fontAlgn="base" hangingPunct="1">
              <a:spcBef>
                <a:spcPct val="25000"/>
              </a:spcBef>
              <a:spcAft>
                <a:spcPct val="0"/>
              </a:spcAft>
              <a:buFont typeface="Arial" charset="0"/>
              <a:buChar char="–"/>
              <a:defRPr sz="2000">
                <a:solidFill>
                  <a:srgbClr val="4D4D4D"/>
                </a:solidFill>
                <a:latin typeface="+mn-lt"/>
              </a:defRPr>
            </a:lvl7pPr>
            <a:lvl8pPr marL="3163888" indent="-268288" algn="l" rtl="0" eaLnBrk="1" fontAlgn="base" hangingPunct="1">
              <a:spcBef>
                <a:spcPct val="25000"/>
              </a:spcBef>
              <a:spcAft>
                <a:spcPct val="0"/>
              </a:spcAft>
              <a:buFont typeface="Arial" charset="0"/>
              <a:buChar char="–"/>
              <a:defRPr sz="2000">
                <a:solidFill>
                  <a:srgbClr val="4D4D4D"/>
                </a:solidFill>
                <a:latin typeface="+mn-lt"/>
              </a:defRPr>
            </a:lvl8pPr>
            <a:lvl9pPr marL="3621088" indent="-268288" algn="l" rtl="0" eaLnBrk="1" fontAlgn="base" hangingPunct="1">
              <a:spcBef>
                <a:spcPct val="25000"/>
              </a:spcBef>
              <a:spcAft>
                <a:spcPct val="0"/>
              </a:spcAft>
              <a:buFont typeface="Arial" charset="0"/>
              <a:buChar char="–"/>
              <a:defRPr sz="2000">
                <a:solidFill>
                  <a:srgbClr val="4D4D4D"/>
                </a:solidFill>
                <a:latin typeface="+mn-lt"/>
              </a:defRPr>
            </a:lvl9pPr>
          </a:lstStyle>
          <a:p>
            <a:r>
              <a:rPr lang="en-US" kern="0" dirty="0" smtClean="0"/>
              <a:t>medhavy.thankappan@ga.gov.au</a:t>
            </a:r>
            <a:endParaRPr lang="en-US" kern="0" dirty="0"/>
          </a:p>
        </p:txBody>
      </p:sp>
      <p:sp>
        <p:nvSpPr>
          <p:cNvPr id="6" name="Footer Placeholder 1"/>
          <p:cNvSpPr txBox="1">
            <a:spLocks/>
          </p:cNvSpPr>
          <p:nvPr/>
        </p:nvSpPr>
        <p:spPr bwMode="auto">
          <a:xfrm>
            <a:off x="395536" y="6453336"/>
            <a:ext cx="8496943" cy="301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defPPr>
              <a:defRPr lang="en-AU"/>
            </a:defPPr>
            <a:lvl1pPr algn="l" rtl="0" eaLnBrk="1" fontAlgn="base" hangingPunct="1">
              <a:lnSpc>
                <a:spcPct val="80000"/>
              </a:lnSpc>
              <a:spcBef>
                <a:spcPct val="50000"/>
              </a:spcBef>
              <a:spcAft>
                <a:spcPct val="0"/>
              </a:spcAft>
              <a:defRPr sz="1700" b="1" kern="1200">
                <a:solidFill>
                  <a:srgbClr val="4D4D4D"/>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AU" dirty="0" smtClean="0"/>
              <a:t>2</a:t>
            </a:r>
            <a:r>
              <a:rPr lang="en-AU" baseline="30000" dirty="0" smtClean="0"/>
              <a:t>nd</a:t>
            </a:r>
            <a:r>
              <a:rPr lang="en-AU" dirty="0" smtClean="0"/>
              <a:t> GEO-LEO Applications Workshop, Tokyo, 1-2 September 2016</a:t>
            </a:r>
            <a:endParaRPr lang="en-AU" dirty="0"/>
          </a:p>
        </p:txBody>
      </p:sp>
    </p:spTree>
    <p:extLst>
      <p:ext uri="{BB962C8B-B14F-4D97-AF65-F5344CB8AC3E}">
        <p14:creationId xmlns:p14="http://schemas.microsoft.com/office/powerpoint/2010/main" val="213474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8717" y="692696"/>
            <a:ext cx="3611475" cy="576064"/>
          </a:xfrm>
        </p:spPr>
        <p:txBody>
          <a:bodyPr/>
          <a:lstStyle/>
          <a:p>
            <a:r>
              <a:rPr lang="en-AU" sz="2800" dirty="0" smtClean="0"/>
              <a:t>Acknowledgments</a:t>
            </a:r>
            <a:endParaRPr lang="en-AU" sz="2800" dirty="0"/>
          </a:p>
        </p:txBody>
      </p:sp>
      <p:sp>
        <p:nvSpPr>
          <p:cNvPr id="10"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pic>
        <p:nvPicPr>
          <p:cNvPr id="1030" name="Picture 6" descr="https://umark.wisc.edu/brand/templates-and-downloads/downloads/print/UWlogo_ctr_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2673393"/>
            <a:ext cx="2304256" cy="154769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australian bureau of meteorolog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636912"/>
            <a:ext cx="2376264" cy="161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975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1" name="Rectangle 3"/>
          <p:cNvSpPr>
            <a:spLocks noGrp="1" noChangeArrowheads="1"/>
          </p:cNvSpPr>
          <p:nvPr>
            <p:ph type="body" idx="1"/>
          </p:nvPr>
        </p:nvSpPr>
        <p:spPr>
          <a:xfrm>
            <a:off x="467544" y="1124744"/>
            <a:ext cx="8352928" cy="5040560"/>
          </a:xfrm>
        </p:spPr>
        <p:txBody>
          <a:bodyPr/>
          <a:lstStyle/>
          <a:p>
            <a:pPr marL="342900" indent="-342900">
              <a:buFont typeface="Arial" panose="020B0604020202020204" pitchFamily="34" charset="0"/>
              <a:buChar char="•"/>
            </a:pPr>
            <a:r>
              <a:rPr lang="en-AU" sz="2000" dirty="0" smtClean="0"/>
              <a:t>GA operates the Sentinel Hotspots national bushfire monitoring system</a:t>
            </a:r>
          </a:p>
          <a:p>
            <a:pPr marL="342900" indent="-342900">
              <a:buFont typeface="Arial" panose="020B0604020202020204" pitchFamily="34" charset="0"/>
              <a:buChar char="•"/>
            </a:pPr>
            <a:r>
              <a:rPr lang="en-AU" sz="2000" dirty="0" smtClean="0"/>
              <a:t>Data for hotspots in Sentinel are sourced from multiple satellites: AQUA, TERRA, NOAA-19 and SUOMI-NPP</a:t>
            </a:r>
          </a:p>
          <a:p>
            <a:pPr marL="342900" indent="-342900">
              <a:buFont typeface="Arial" panose="020B0604020202020204" pitchFamily="34" charset="0"/>
              <a:buChar char="•"/>
            </a:pPr>
            <a:r>
              <a:rPr lang="en-AU" sz="2000" dirty="0" smtClean="0"/>
              <a:t>Geoscience Australia received funding through the Australian Government’s National Emergency Management Projects Grants Programme to develop </a:t>
            </a:r>
            <a:r>
              <a:rPr lang="en-AU" sz="2000" i="1" dirty="0" smtClean="0"/>
              <a:t>10-minute </a:t>
            </a:r>
            <a:r>
              <a:rPr lang="en-AU" sz="2000" i="1" dirty="0"/>
              <a:t>Bushfire Hotspot Updates from Himawari-8</a:t>
            </a:r>
            <a:r>
              <a:rPr lang="en-AU" sz="2000" dirty="0"/>
              <a:t> </a:t>
            </a:r>
            <a:r>
              <a:rPr lang="en-AU" sz="2000" dirty="0" smtClean="0"/>
              <a:t>to be incorporated into the Sentinel system</a:t>
            </a:r>
          </a:p>
          <a:p>
            <a:pPr marL="342900" indent="-342900">
              <a:buFont typeface="Arial" panose="020B0604020202020204" pitchFamily="34" charset="0"/>
              <a:buChar char="•"/>
            </a:pPr>
            <a:r>
              <a:rPr lang="en-AU" sz="2000" dirty="0" smtClean="0"/>
              <a:t>Geoscience Australia signed an agreement with the University of Wisconsin for </a:t>
            </a:r>
            <a:r>
              <a:rPr lang="en-AU" sz="2000" dirty="0" smtClean="0"/>
              <a:t>customising an existing hotspots </a:t>
            </a:r>
            <a:r>
              <a:rPr lang="en-AU" sz="2000" dirty="0" smtClean="0"/>
              <a:t>algorithm </a:t>
            </a:r>
            <a:r>
              <a:rPr lang="en-AU" sz="2000" dirty="0" smtClean="0"/>
              <a:t>(WFABBA) for application to Himawari-8</a:t>
            </a:r>
          </a:p>
          <a:p>
            <a:pPr marL="342900" indent="-342900">
              <a:buFont typeface="Arial" panose="020B0604020202020204" pitchFamily="34" charset="0"/>
              <a:buChar char="•"/>
            </a:pPr>
            <a:r>
              <a:rPr lang="en-AU" sz="2000" dirty="0" smtClean="0"/>
              <a:t>University of Wisconsin delivered a hotspots algorithm for Himawari-8 and associated documentation in May 2016; evaluation of algorithm performance is ongoing </a:t>
            </a:r>
            <a:endParaRPr lang="en-AU" sz="2000" dirty="0"/>
          </a:p>
          <a:p>
            <a:pPr marL="342900" indent="-342900">
              <a:buFont typeface="Arial" panose="020B0604020202020204" pitchFamily="34" charset="0"/>
              <a:buChar char="•"/>
            </a:pPr>
            <a:endParaRPr lang="en-US" sz="2000" dirty="0"/>
          </a:p>
        </p:txBody>
      </p:sp>
      <p:sp>
        <p:nvSpPr>
          <p:cNvPr id="595970" name="Rectangle 2"/>
          <p:cNvSpPr>
            <a:spLocks noGrp="1" noChangeArrowheads="1"/>
          </p:cNvSpPr>
          <p:nvPr>
            <p:ph type="title"/>
          </p:nvPr>
        </p:nvSpPr>
        <p:spPr>
          <a:xfrm>
            <a:off x="395536" y="404664"/>
            <a:ext cx="8229600" cy="488950"/>
          </a:xfrm>
        </p:spPr>
        <p:txBody>
          <a:bodyPr/>
          <a:lstStyle/>
          <a:p>
            <a:r>
              <a:rPr lang="en-US" dirty="0" smtClean="0"/>
              <a:t>Background</a:t>
            </a:r>
            <a:endParaRPr lang="en-US" dirty="0"/>
          </a:p>
        </p:txBody>
      </p:sp>
      <p:sp>
        <p:nvSpPr>
          <p:cNvPr id="2"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Tree>
    <p:extLst>
      <p:ext uri="{BB962C8B-B14F-4D97-AF65-F5344CB8AC3E}">
        <p14:creationId xmlns:p14="http://schemas.microsoft.com/office/powerpoint/2010/main" val="4087296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457200" y="260648"/>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rtl="0" fontAlgn="base">
              <a:spcBef>
                <a:spcPct val="0"/>
              </a:spcBef>
              <a:spcAft>
                <a:spcPct val="0"/>
              </a:spcAft>
              <a:defRPr sz="2600" b="1">
                <a:solidFill>
                  <a:srgbClr val="006983"/>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a:lstStyle>
          <a:p>
            <a:pPr eaLnBrk="1" hangingPunct="1"/>
            <a:r>
              <a:rPr lang="en-AU" kern="0" dirty="0" smtClean="0"/>
              <a:t>Sentinel Hotspots Monitoring System</a:t>
            </a:r>
            <a:endParaRPr lang="en-AU" kern="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77" y="908720"/>
            <a:ext cx="8674845" cy="528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577" y="908720"/>
            <a:ext cx="8674846" cy="528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Tree>
    <p:extLst>
      <p:ext uri="{BB962C8B-B14F-4D97-AF65-F5344CB8AC3E}">
        <p14:creationId xmlns:p14="http://schemas.microsoft.com/office/powerpoint/2010/main" val="25178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5184576" cy="892552"/>
          </a:xfrm>
        </p:spPr>
        <p:txBody>
          <a:bodyPr/>
          <a:lstStyle/>
          <a:p>
            <a:r>
              <a:rPr lang="en-AU" dirty="0" smtClean="0"/>
              <a:t>Sentinel hotspots </a:t>
            </a:r>
            <a:r>
              <a:rPr lang="en-AU" dirty="0" smtClean="0"/>
              <a:t>applications</a:t>
            </a:r>
            <a:endParaRPr lang="en-AU" dirty="0"/>
          </a:p>
        </p:txBody>
      </p:sp>
      <p:sp>
        <p:nvSpPr>
          <p:cNvPr id="3" name="Content Placeholder 2"/>
          <p:cNvSpPr>
            <a:spLocks noGrp="1"/>
          </p:cNvSpPr>
          <p:nvPr>
            <p:ph idx="1"/>
          </p:nvPr>
        </p:nvSpPr>
        <p:spPr>
          <a:xfrm>
            <a:off x="323528" y="1052736"/>
            <a:ext cx="4824536" cy="5040560"/>
          </a:xfrm>
        </p:spPr>
        <p:txBody>
          <a:bodyPr/>
          <a:lstStyle/>
          <a:p>
            <a:pPr marL="285750" indent="-285750">
              <a:buFont typeface="Arial" panose="020B0604020202020204" pitchFamily="34" charset="0"/>
              <a:buChar char="•"/>
            </a:pPr>
            <a:r>
              <a:rPr lang="en-US" sz="1800" dirty="0" smtClean="0"/>
              <a:t>National-scale hotspots supports </a:t>
            </a:r>
            <a:r>
              <a:rPr lang="en-US" sz="1800" dirty="0"/>
              <a:t>Federal Government information </a:t>
            </a:r>
            <a:r>
              <a:rPr lang="en-US" sz="1800" dirty="0" smtClean="0"/>
              <a:t>needs e.g. Crisis Coordination Centre</a:t>
            </a:r>
            <a:endParaRPr lang="en-US" sz="1800" dirty="0"/>
          </a:p>
          <a:p>
            <a:pPr marL="285750" indent="-285750">
              <a:buFont typeface="Arial" panose="020B0604020202020204" pitchFamily="34" charset="0"/>
              <a:buChar char="•"/>
            </a:pPr>
            <a:r>
              <a:rPr lang="en-US" sz="1800" dirty="0"/>
              <a:t>P</a:t>
            </a:r>
            <a:r>
              <a:rPr lang="en-US" sz="1800" dirty="0" smtClean="0"/>
              <a:t>articularly useful for fire related land management in remote areas e.g. North Australian Fire Information</a:t>
            </a:r>
            <a:endParaRPr lang="en-US" sz="1800" dirty="0"/>
          </a:p>
          <a:p>
            <a:pPr marL="285750" indent="-285750">
              <a:buFont typeface="Arial" panose="020B0604020202020204" pitchFamily="34" charset="0"/>
              <a:buChar char="•"/>
            </a:pPr>
            <a:r>
              <a:rPr lang="en-US" sz="1800" dirty="0"/>
              <a:t>A</a:t>
            </a:r>
            <a:r>
              <a:rPr lang="en-US" sz="1800" dirty="0" smtClean="0"/>
              <a:t>dditional source for State </a:t>
            </a:r>
            <a:r>
              <a:rPr lang="en-US" sz="1800" dirty="0"/>
              <a:t>based </a:t>
            </a:r>
            <a:r>
              <a:rPr lang="en-US" sz="1800" dirty="0" smtClean="0"/>
              <a:t>systems e.g. </a:t>
            </a:r>
            <a:r>
              <a:rPr lang="en-US" sz="1800" dirty="0" err="1" smtClean="0"/>
              <a:t>Emap</a:t>
            </a:r>
            <a:r>
              <a:rPr lang="en-US" sz="1800" dirty="0" smtClean="0"/>
              <a:t>- Victoria; redundancy for fire </a:t>
            </a:r>
            <a:r>
              <a:rPr lang="en-US" sz="1800" dirty="0"/>
              <a:t>tower, air observations and community </a:t>
            </a:r>
            <a:r>
              <a:rPr lang="en-US" sz="1800" dirty="0" smtClean="0"/>
              <a:t>reports</a:t>
            </a:r>
          </a:p>
          <a:p>
            <a:pPr marL="285750" indent="-285750">
              <a:buFont typeface="Arial" panose="020B0604020202020204" pitchFamily="34" charset="0"/>
              <a:buChar char="•"/>
            </a:pPr>
            <a:r>
              <a:rPr lang="en-US" sz="1800" dirty="0" smtClean="0"/>
              <a:t>Value-added hotspot products by private </a:t>
            </a:r>
            <a:r>
              <a:rPr lang="en-US" sz="1800" dirty="0"/>
              <a:t>i</a:t>
            </a:r>
            <a:r>
              <a:rPr lang="en-US" sz="1800" dirty="0" smtClean="0"/>
              <a:t>ndustry e.g. </a:t>
            </a:r>
            <a:r>
              <a:rPr lang="en-US" sz="1800" dirty="0" err="1" smtClean="0"/>
              <a:t>Indji</a:t>
            </a:r>
            <a:r>
              <a:rPr lang="en-US" sz="1800" dirty="0" smtClean="0"/>
              <a:t> Watch </a:t>
            </a:r>
            <a:endParaRPr lang="en-US" sz="1800" dirty="0" smtClean="0"/>
          </a:p>
          <a:p>
            <a:pPr marL="285750" indent="-285750">
              <a:buFont typeface="Arial" panose="020B0604020202020204" pitchFamily="34" charset="0"/>
              <a:buChar char="•"/>
            </a:pPr>
            <a:r>
              <a:rPr lang="en-AU" sz="1800" i="1" dirty="0" smtClean="0"/>
              <a:t>Inclusion of Himawari-8 </a:t>
            </a:r>
            <a:r>
              <a:rPr lang="en-AU" sz="1800" i="1" dirty="0"/>
              <a:t>data </a:t>
            </a:r>
            <a:r>
              <a:rPr lang="en-AU" sz="1800" i="1" dirty="0" smtClean="0"/>
              <a:t>would </a:t>
            </a:r>
            <a:r>
              <a:rPr lang="en-AU" sz="1800" i="1" dirty="0"/>
              <a:t>enable </a:t>
            </a:r>
            <a:r>
              <a:rPr lang="en-AU" sz="1800" i="1" dirty="0" smtClean="0"/>
              <a:t>characterisation for </a:t>
            </a:r>
            <a:r>
              <a:rPr lang="en-AU" sz="1800" i="1" dirty="0"/>
              <a:t>active fires and pre- and post-fire monitoring applications</a:t>
            </a:r>
          </a:p>
          <a:p>
            <a:pPr marL="285750" indent="-285750">
              <a:buFont typeface="Arial" panose="020B0604020202020204" pitchFamily="34" charset="0"/>
              <a:buChar char="•"/>
            </a:pPr>
            <a:endParaRPr lang="en-US" sz="1800" dirty="0"/>
          </a:p>
          <a:p>
            <a:pPr marL="342900" indent="-342900">
              <a:buFont typeface="Arial" panose="020B0604020202020204" pitchFamily="34" charset="0"/>
              <a:buChar char="•"/>
            </a:pPr>
            <a:endParaRPr lang="en-AU" dirty="0" smtClean="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3393748"/>
            <a:ext cx="3600400" cy="259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777080"/>
            <a:ext cx="3600400" cy="2193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Tree>
    <p:extLst>
      <p:ext uri="{BB962C8B-B14F-4D97-AF65-F5344CB8AC3E}">
        <p14:creationId xmlns:p14="http://schemas.microsoft.com/office/powerpoint/2010/main" val="570213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1" name="Rectangle 3"/>
          <p:cNvSpPr>
            <a:spLocks noGrp="1" noChangeArrowheads="1"/>
          </p:cNvSpPr>
          <p:nvPr>
            <p:ph type="body" idx="1"/>
          </p:nvPr>
        </p:nvSpPr>
        <p:spPr>
          <a:xfrm>
            <a:off x="395536" y="980728"/>
            <a:ext cx="8229600" cy="4824536"/>
          </a:xfrm>
        </p:spPr>
        <p:txBody>
          <a:bodyPr/>
          <a:lstStyle/>
          <a:p>
            <a:pPr marL="342900" indent="-342900">
              <a:buFont typeface="Arial" panose="020B0604020202020204" pitchFamily="34" charset="0"/>
              <a:buChar char="•"/>
            </a:pPr>
            <a:r>
              <a:rPr lang="en-AU" dirty="0" smtClean="0"/>
              <a:t>Himawari-8 </a:t>
            </a:r>
            <a:r>
              <a:rPr lang="en-AU" dirty="0"/>
              <a:t>hotspots </a:t>
            </a:r>
            <a:r>
              <a:rPr lang="en-AU" dirty="0" smtClean="0"/>
              <a:t>algorithm </a:t>
            </a:r>
            <a:r>
              <a:rPr lang="en-AU" dirty="0"/>
              <a:t>was developed by University of </a:t>
            </a:r>
            <a:r>
              <a:rPr lang="en-AU" dirty="0" smtClean="0"/>
              <a:t>Wisconsin,  </a:t>
            </a:r>
            <a:r>
              <a:rPr lang="en-AU" dirty="0" smtClean="0"/>
              <a:t>Madison </a:t>
            </a:r>
            <a:r>
              <a:rPr lang="en-AU" dirty="0" smtClean="0"/>
              <a:t>by customising the Wildfire Automated Biomass Burning Algorithm (WFABBA) algorithm</a:t>
            </a:r>
            <a:endParaRPr lang="en-AU" dirty="0" smtClean="0"/>
          </a:p>
          <a:p>
            <a:pPr marL="342900" indent="-342900">
              <a:buFont typeface="Arial" panose="020B0604020202020204" pitchFamily="34" charset="0"/>
              <a:buChar char="•"/>
            </a:pPr>
            <a:r>
              <a:rPr lang="en-AU" dirty="0" smtClean="0"/>
              <a:t>The algorithm was deployed </a:t>
            </a:r>
            <a:r>
              <a:rPr lang="en-AU" dirty="0"/>
              <a:t>by </a:t>
            </a:r>
            <a:r>
              <a:rPr lang="en-AU" dirty="0" smtClean="0"/>
              <a:t>the BoM to generate hotspots </a:t>
            </a:r>
            <a:endParaRPr lang="en-AU" dirty="0" smtClean="0"/>
          </a:p>
          <a:p>
            <a:pPr marL="342900" indent="-342900">
              <a:buFont typeface="Arial" panose="020B0604020202020204" pitchFamily="34" charset="0"/>
              <a:buChar char="•"/>
            </a:pPr>
            <a:r>
              <a:rPr lang="en-AU" dirty="0" smtClean="0"/>
              <a:t>Three </a:t>
            </a:r>
            <a:r>
              <a:rPr lang="en-AU" dirty="0"/>
              <a:t>periods were identified for </a:t>
            </a:r>
            <a:r>
              <a:rPr lang="en-AU" dirty="0" smtClean="0"/>
              <a:t>testing performance: </a:t>
            </a:r>
            <a:endParaRPr lang="en-AU" dirty="0" smtClean="0"/>
          </a:p>
          <a:p>
            <a:pPr marL="790575" lvl="1" indent="-342900">
              <a:buFont typeface="Arial" panose="020B0604020202020204" pitchFamily="34" charset="0"/>
              <a:buChar char="•"/>
            </a:pPr>
            <a:r>
              <a:rPr lang="en-AU" dirty="0" smtClean="0"/>
              <a:t>2015 </a:t>
            </a:r>
            <a:r>
              <a:rPr lang="en-AU" dirty="0"/>
              <a:t>Oct </a:t>
            </a:r>
            <a:r>
              <a:rPr lang="en-AU" dirty="0"/>
              <a:t>1</a:t>
            </a:r>
            <a:r>
              <a:rPr lang="en-AU" dirty="0" smtClean="0"/>
              <a:t> - 7 </a:t>
            </a:r>
            <a:endParaRPr lang="en-AU" dirty="0" smtClean="0"/>
          </a:p>
          <a:p>
            <a:pPr marL="790575" lvl="1" indent="-342900">
              <a:buFont typeface="Arial" panose="020B0604020202020204" pitchFamily="34" charset="0"/>
              <a:buChar char="•"/>
            </a:pPr>
            <a:r>
              <a:rPr lang="en-AU" dirty="0" smtClean="0"/>
              <a:t>2016 </a:t>
            </a:r>
            <a:r>
              <a:rPr lang="en-AU" dirty="0"/>
              <a:t>Jan 2 </a:t>
            </a:r>
            <a:r>
              <a:rPr lang="en-AU" dirty="0" smtClean="0"/>
              <a:t>- 15 </a:t>
            </a:r>
            <a:endParaRPr lang="en-AU" dirty="0" smtClean="0"/>
          </a:p>
          <a:p>
            <a:pPr marL="790575" lvl="1" indent="-342900">
              <a:buFont typeface="Arial" panose="020B0604020202020204" pitchFamily="34" charset="0"/>
              <a:buChar char="•"/>
            </a:pPr>
            <a:r>
              <a:rPr lang="en-AU" dirty="0" smtClean="0"/>
              <a:t>2016 </a:t>
            </a:r>
            <a:r>
              <a:rPr lang="en-AU" dirty="0"/>
              <a:t>July 3 </a:t>
            </a:r>
            <a:r>
              <a:rPr lang="en-AU" dirty="0" smtClean="0"/>
              <a:t>- 9 </a:t>
            </a:r>
            <a:endParaRPr lang="en-AU" dirty="0" smtClean="0"/>
          </a:p>
          <a:p>
            <a:pPr marL="342900" indent="-342900">
              <a:buFont typeface="Arial" panose="020B0604020202020204" pitchFamily="34" charset="0"/>
              <a:buChar char="•"/>
            </a:pPr>
            <a:r>
              <a:rPr lang="en-AU" dirty="0" smtClean="0"/>
              <a:t>The processing </a:t>
            </a:r>
            <a:r>
              <a:rPr lang="en-AU" dirty="0"/>
              <a:t>time and hotspots accuracy of the algorithm have been </a:t>
            </a:r>
            <a:r>
              <a:rPr lang="en-AU" dirty="0" smtClean="0"/>
              <a:t>evaluated </a:t>
            </a:r>
            <a:endParaRPr lang="en-US" dirty="0"/>
          </a:p>
        </p:txBody>
      </p:sp>
      <p:sp>
        <p:nvSpPr>
          <p:cNvPr id="595970" name="Rectangle 2"/>
          <p:cNvSpPr>
            <a:spLocks noGrp="1" noChangeArrowheads="1"/>
          </p:cNvSpPr>
          <p:nvPr>
            <p:ph type="title"/>
          </p:nvPr>
        </p:nvSpPr>
        <p:spPr>
          <a:xfrm>
            <a:off x="395536" y="260648"/>
            <a:ext cx="8229600" cy="488950"/>
          </a:xfrm>
        </p:spPr>
        <p:txBody>
          <a:bodyPr/>
          <a:lstStyle/>
          <a:p>
            <a:r>
              <a:rPr lang="en-US" dirty="0" smtClean="0"/>
              <a:t>Update on Himawari-8 hotspots</a:t>
            </a:r>
            <a:endParaRPr lang="en-US" dirty="0"/>
          </a:p>
        </p:txBody>
      </p:sp>
      <p:sp>
        <p:nvSpPr>
          <p:cNvPr id="2"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Tree>
    <p:extLst>
      <p:ext uri="{BB962C8B-B14F-4D97-AF65-F5344CB8AC3E}">
        <p14:creationId xmlns:p14="http://schemas.microsoft.com/office/powerpoint/2010/main" val="2221636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467544" y="332656"/>
            <a:ext cx="8229600" cy="492443"/>
          </a:xfrm>
        </p:spPr>
        <p:txBody>
          <a:bodyPr/>
          <a:lstStyle/>
          <a:p>
            <a:r>
              <a:rPr lang="en-AU" dirty="0" smtClean="0"/>
              <a:t>Algorithm performance: processing </a:t>
            </a:r>
            <a:r>
              <a:rPr lang="en-AU" dirty="0"/>
              <a:t>time </a:t>
            </a:r>
            <a:r>
              <a:rPr lang="en-AU" dirty="0" smtClean="0"/>
              <a:t>(BoM</a:t>
            </a:r>
            <a:r>
              <a:rPr lang="en-AU" dirty="0"/>
              <a:t>)</a:t>
            </a:r>
            <a:endParaRPr lang="en-US" dirty="0"/>
          </a:p>
        </p:txBody>
      </p:sp>
      <p:sp>
        <p:nvSpPr>
          <p:cNvPr id="2"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graphicFrame>
        <p:nvGraphicFramePr>
          <p:cNvPr id="6" name="Table 5"/>
          <p:cNvGraphicFramePr>
            <a:graphicFrameLocks noGrp="1"/>
          </p:cNvGraphicFramePr>
          <p:nvPr>
            <p:extLst>
              <p:ext uri="{D42A27DB-BD31-4B8C-83A1-F6EECF244321}">
                <p14:modId xmlns:p14="http://schemas.microsoft.com/office/powerpoint/2010/main" val="3268379688"/>
              </p:ext>
            </p:extLst>
          </p:nvPr>
        </p:nvGraphicFramePr>
        <p:xfrm>
          <a:off x="1403647" y="4898352"/>
          <a:ext cx="6192689" cy="906912"/>
        </p:xfrm>
        <a:graphic>
          <a:graphicData uri="http://schemas.openxmlformats.org/drawingml/2006/table">
            <a:tbl>
              <a:tblPr firstRow="1" firstCol="1" bandRow="1">
                <a:tableStyleId>{5C22544A-7EE6-4342-B048-85BDC9FD1C3A}</a:tableStyleId>
              </a:tblPr>
              <a:tblGrid>
                <a:gridCol w="1843504"/>
                <a:gridCol w="1184115"/>
                <a:gridCol w="1185044"/>
                <a:gridCol w="1058738"/>
                <a:gridCol w="921288"/>
              </a:tblGrid>
              <a:tr h="648072">
                <a:tc>
                  <a:txBody>
                    <a:bodyPr/>
                    <a:lstStyle/>
                    <a:p>
                      <a:pPr>
                        <a:lnSpc>
                          <a:spcPts val="1400"/>
                        </a:lnSpc>
                        <a:spcBef>
                          <a:spcPts val="900"/>
                        </a:spcBef>
                        <a:spcAft>
                          <a:spcPts val="900"/>
                        </a:spcAft>
                      </a:pPr>
                      <a:r>
                        <a:rPr lang="en-AU" sz="1400" dirty="0">
                          <a:solidFill>
                            <a:schemeClr val="tx1"/>
                          </a:solidFill>
                          <a:effectLst/>
                        </a:rPr>
                        <a:t>Number of run (every 10  mins)</a:t>
                      </a:r>
                      <a:endParaRPr lang="en-AU" sz="1800"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err="1">
                          <a:solidFill>
                            <a:schemeClr val="tx1"/>
                          </a:solidFill>
                          <a:effectLst/>
                        </a:rPr>
                        <a:t>gt</a:t>
                      </a:r>
                      <a:r>
                        <a:rPr lang="en-AU" sz="1400" b="1" dirty="0">
                          <a:solidFill>
                            <a:schemeClr val="tx1"/>
                          </a:solidFill>
                          <a:effectLst/>
                        </a:rPr>
                        <a:t> 7 mins</a:t>
                      </a:r>
                      <a:endParaRPr lang="en-AU" sz="1800" b="1" dirty="0">
                        <a:solidFill>
                          <a:schemeClr val="tx1"/>
                        </a:solidFill>
                        <a:effectLst/>
                      </a:endParaRPr>
                    </a:p>
                    <a:p>
                      <a:pPr>
                        <a:lnSpc>
                          <a:spcPts val="1400"/>
                        </a:lnSpc>
                        <a:spcBef>
                          <a:spcPts val="900"/>
                        </a:spcBef>
                        <a:spcAft>
                          <a:spcPts val="900"/>
                        </a:spcAft>
                      </a:pPr>
                      <a:r>
                        <a:rPr lang="en-AU" sz="1400" b="1" dirty="0">
                          <a:solidFill>
                            <a:schemeClr val="tx1"/>
                          </a:solidFill>
                          <a:effectLst/>
                        </a:rPr>
                        <a:t>%</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a:solidFill>
                            <a:schemeClr val="tx1"/>
                          </a:solidFill>
                          <a:effectLst/>
                        </a:rPr>
                        <a:t>gt 10 mins</a:t>
                      </a:r>
                      <a:endParaRPr lang="en-AU" sz="1800" b="1">
                        <a:solidFill>
                          <a:schemeClr val="tx1"/>
                        </a:solidFill>
                        <a:effectLst/>
                      </a:endParaRPr>
                    </a:p>
                    <a:p>
                      <a:pPr>
                        <a:lnSpc>
                          <a:spcPts val="1400"/>
                        </a:lnSpc>
                        <a:spcBef>
                          <a:spcPts val="900"/>
                        </a:spcBef>
                        <a:spcAft>
                          <a:spcPts val="900"/>
                        </a:spcAft>
                      </a:pPr>
                      <a:r>
                        <a:rPr lang="en-AU" sz="1400" b="1">
                          <a:solidFill>
                            <a:schemeClr val="tx1"/>
                          </a:solidFill>
                          <a:effectLst/>
                        </a:rPr>
                        <a:t>%</a:t>
                      </a:r>
                      <a:endParaRPr lang="en-AU" sz="1800" b="1">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a:solidFill>
                            <a:schemeClr val="tx1"/>
                          </a:solidFill>
                          <a:effectLst/>
                        </a:rPr>
                        <a:t>gt 12 mins</a:t>
                      </a:r>
                      <a:endParaRPr lang="en-AU" sz="1800" b="1">
                        <a:solidFill>
                          <a:schemeClr val="tx1"/>
                        </a:solidFill>
                        <a:effectLst/>
                      </a:endParaRPr>
                    </a:p>
                    <a:p>
                      <a:pPr>
                        <a:lnSpc>
                          <a:spcPts val="1400"/>
                        </a:lnSpc>
                        <a:spcBef>
                          <a:spcPts val="900"/>
                        </a:spcBef>
                        <a:spcAft>
                          <a:spcPts val="900"/>
                        </a:spcAft>
                      </a:pPr>
                      <a:r>
                        <a:rPr lang="en-AU" sz="1400" b="1">
                          <a:solidFill>
                            <a:schemeClr val="tx1"/>
                          </a:solidFill>
                          <a:effectLst/>
                        </a:rPr>
                        <a:t>%</a:t>
                      </a:r>
                      <a:endParaRPr lang="en-AU" sz="1800" b="1">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Max minutes</a:t>
                      </a:r>
                      <a:endParaRPr lang="en-AU" sz="1800" b="1" dirty="0">
                        <a:solidFill>
                          <a:schemeClr val="tx1"/>
                        </a:solidFill>
                        <a:effectLst/>
                        <a:latin typeface="Calibri"/>
                        <a:ea typeface="MS PGothic"/>
                        <a:cs typeface="MS PGothic"/>
                      </a:endParaRPr>
                    </a:p>
                  </a:txBody>
                  <a:tcPr marL="68580" marR="68580" marT="0" marB="0"/>
                </a:tc>
              </a:tr>
              <a:tr h="258840">
                <a:tc>
                  <a:txBody>
                    <a:bodyPr/>
                    <a:lstStyle/>
                    <a:p>
                      <a:pPr>
                        <a:lnSpc>
                          <a:spcPts val="1400"/>
                        </a:lnSpc>
                        <a:spcBef>
                          <a:spcPts val="900"/>
                        </a:spcBef>
                        <a:spcAft>
                          <a:spcPts val="900"/>
                        </a:spcAft>
                      </a:pPr>
                      <a:r>
                        <a:rPr lang="en-AU" sz="1400">
                          <a:solidFill>
                            <a:schemeClr val="tx1"/>
                          </a:solidFill>
                          <a:effectLst/>
                        </a:rPr>
                        <a:t>1978</a:t>
                      </a:r>
                      <a:endParaRPr lang="en-AU" sz="180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9.4</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4.3</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1.8</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15</a:t>
                      </a:r>
                      <a:endParaRPr lang="en-AU" sz="1800" b="1" dirty="0">
                        <a:solidFill>
                          <a:schemeClr val="tx1"/>
                        </a:solidFill>
                        <a:effectLst/>
                        <a:latin typeface="Calibri"/>
                        <a:ea typeface="MS PGothic"/>
                        <a:cs typeface="MS PGothic"/>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14757084"/>
              </p:ext>
            </p:extLst>
          </p:nvPr>
        </p:nvGraphicFramePr>
        <p:xfrm>
          <a:off x="1403647" y="3026144"/>
          <a:ext cx="6192688" cy="1119043"/>
        </p:xfrm>
        <a:graphic>
          <a:graphicData uri="http://schemas.openxmlformats.org/drawingml/2006/table">
            <a:tbl>
              <a:tblPr firstRow="1" firstCol="1" bandRow="1">
                <a:tableStyleId>{5C22544A-7EE6-4342-B048-85BDC9FD1C3A}</a:tableStyleId>
              </a:tblPr>
              <a:tblGrid>
                <a:gridCol w="1843504"/>
                <a:gridCol w="1184115"/>
                <a:gridCol w="1185043"/>
                <a:gridCol w="1058738"/>
                <a:gridCol w="921288"/>
              </a:tblGrid>
              <a:tr h="792088">
                <a:tc>
                  <a:txBody>
                    <a:bodyPr/>
                    <a:lstStyle/>
                    <a:p>
                      <a:pPr>
                        <a:lnSpc>
                          <a:spcPts val="1400"/>
                        </a:lnSpc>
                        <a:spcBef>
                          <a:spcPts val="900"/>
                        </a:spcBef>
                        <a:spcAft>
                          <a:spcPts val="900"/>
                        </a:spcAft>
                      </a:pPr>
                      <a:r>
                        <a:rPr lang="en-AU" sz="1400" dirty="0">
                          <a:solidFill>
                            <a:schemeClr val="tx1"/>
                          </a:solidFill>
                          <a:effectLst/>
                        </a:rPr>
                        <a:t>Number of run (every 10  mins)</a:t>
                      </a:r>
                      <a:endParaRPr lang="en-AU" sz="1800"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err="1">
                          <a:solidFill>
                            <a:schemeClr val="tx1"/>
                          </a:solidFill>
                          <a:effectLst/>
                        </a:rPr>
                        <a:t>gt</a:t>
                      </a:r>
                      <a:r>
                        <a:rPr lang="en-AU" sz="1400" b="1" dirty="0">
                          <a:solidFill>
                            <a:schemeClr val="tx1"/>
                          </a:solidFill>
                          <a:effectLst/>
                        </a:rPr>
                        <a:t> 7 mins</a:t>
                      </a:r>
                      <a:endParaRPr lang="en-AU" sz="1800" b="1" dirty="0">
                        <a:solidFill>
                          <a:schemeClr val="tx1"/>
                        </a:solidFill>
                        <a:effectLst/>
                      </a:endParaRPr>
                    </a:p>
                    <a:p>
                      <a:pPr>
                        <a:lnSpc>
                          <a:spcPts val="1400"/>
                        </a:lnSpc>
                        <a:spcBef>
                          <a:spcPts val="900"/>
                        </a:spcBef>
                        <a:spcAft>
                          <a:spcPts val="900"/>
                        </a:spcAft>
                      </a:pPr>
                      <a:r>
                        <a:rPr lang="en-AU" sz="1400" b="1" dirty="0">
                          <a:solidFill>
                            <a:schemeClr val="tx1"/>
                          </a:solidFill>
                          <a:effectLst/>
                        </a:rPr>
                        <a:t>%</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err="1">
                          <a:solidFill>
                            <a:schemeClr val="tx1"/>
                          </a:solidFill>
                          <a:effectLst/>
                        </a:rPr>
                        <a:t>gt</a:t>
                      </a:r>
                      <a:r>
                        <a:rPr lang="en-AU" sz="1400" b="1" dirty="0">
                          <a:solidFill>
                            <a:schemeClr val="tx1"/>
                          </a:solidFill>
                          <a:effectLst/>
                        </a:rPr>
                        <a:t> 10 mins</a:t>
                      </a:r>
                      <a:endParaRPr lang="en-AU" sz="1800" b="1" dirty="0">
                        <a:solidFill>
                          <a:schemeClr val="tx1"/>
                        </a:solidFill>
                        <a:effectLst/>
                      </a:endParaRPr>
                    </a:p>
                    <a:p>
                      <a:pPr>
                        <a:lnSpc>
                          <a:spcPts val="1400"/>
                        </a:lnSpc>
                        <a:spcBef>
                          <a:spcPts val="900"/>
                        </a:spcBef>
                        <a:spcAft>
                          <a:spcPts val="900"/>
                        </a:spcAft>
                      </a:pPr>
                      <a:r>
                        <a:rPr lang="en-AU" sz="1400" b="1" dirty="0">
                          <a:solidFill>
                            <a:schemeClr val="tx1"/>
                          </a:solidFill>
                          <a:effectLst/>
                        </a:rPr>
                        <a:t>%</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a:solidFill>
                            <a:schemeClr val="tx1"/>
                          </a:solidFill>
                          <a:effectLst/>
                        </a:rPr>
                        <a:t>gt 12 mins</a:t>
                      </a:r>
                      <a:endParaRPr lang="en-AU" sz="1800" b="1">
                        <a:solidFill>
                          <a:schemeClr val="tx1"/>
                        </a:solidFill>
                        <a:effectLst/>
                      </a:endParaRPr>
                    </a:p>
                    <a:p>
                      <a:pPr>
                        <a:lnSpc>
                          <a:spcPts val="1400"/>
                        </a:lnSpc>
                        <a:spcBef>
                          <a:spcPts val="900"/>
                        </a:spcBef>
                        <a:spcAft>
                          <a:spcPts val="900"/>
                        </a:spcAft>
                      </a:pPr>
                      <a:r>
                        <a:rPr lang="en-AU" sz="1400" b="1">
                          <a:solidFill>
                            <a:schemeClr val="tx1"/>
                          </a:solidFill>
                          <a:effectLst/>
                        </a:rPr>
                        <a:t>%</a:t>
                      </a:r>
                      <a:endParaRPr lang="en-AU" sz="1800" b="1">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a:solidFill>
                            <a:schemeClr val="tx1"/>
                          </a:solidFill>
                          <a:effectLst/>
                        </a:rPr>
                        <a:t>Max minutes</a:t>
                      </a:r>
                      <a:endParaRPr lang="en-AU" sz="1800" b="1">
                        <a:solidFill>
                          <a:schemeClr val="tx1"/>
                        </a:solidFill>
                        <a:effectLst/>
                        <a:latin typeface="Calibri"/>
                        <a:ea typeface="MS PGothic"/>
                        <a:cs typeface="MS PGothic"/>
                      </a:endParaRPr>
                    </a:p>
                  </a:txBody>
                  <a:tcPr marL="68580" marR="68580" marT="0" marB="0"/>
                </a:tc>
              </a:tr>
              <a:tr h="326955">
                <a:tc>
                  <a:txBody>
                    <a:bodyPr/>
                    <a:lstStyle/>
                    <a:p>
                      <a:pPr>
                        <a:lnSpc>
                          <a:spcPts val="1400"/>
                        </a:lnSpc>
                        <a:spcBef>
                          <a:spcPts val="900"/>
                        </a:spcBef>
                        <a:spcAft>
                          <a:spcPts val="900"/>
                        </a:spcAft>
                      </a:pPr>
                      <a:r>
                        <a:rPr lang="en-AU" sz="1400">
                          <a:solidFill>
                            <a:schemeClr val="tx1"/>
                          </a:solidFill>
                          <a:effectLst/>
                        </a:rPr>
                        <a:t>990</a:t>
                      </a:r>
                      <a:endParaRPr lang="en-AU" sz="180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0</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0</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0</a:t>
                      </a:r>
                      <a:endParaRPr lang="en-AU" sz="1800" b="1" dirty="0">
                        <a:solidFill>
                          <a:schemeClr val="tx1"/>
                        </a:solidFill>
                        <a:effectLst/>
                        <a:latin typeface="Calibri"/>
                        <a:ea typeface="MS PGothic"/>
                        <a:cs typeface="MS PGothic"/>
                      </a:endParaRPr>
                    </a:p>
                  </a:txBody>
                  <a:tcPr marL="68580" marR="68580" marT="0" marB="0"/>
                </a:tc>
                <a:tc>
                  <a:txBody>
                    <a:bodyPr/>
                    <a:lstStyle/>
                    <a:p>
                      <a:pPr>
                        <a:lnSpc>
                          <a:spcPts val="1400"/>
                        </a:lnSpc>
                        <a:spcBef>
                          <a:spcPts val="900"/>
                        </a:spcBef>
                        <a:spcAft>
                          <a:spcPts val="900"/>
                        </a:spcAft>
                      </a:pPr>
                      <a:r>
                        <a:rPr lang="en-AU" sz="1400" b="1" dirty="0">
                          <a:solidFill>
                            <a:schemeClr val="tx1"/>
                          </a:solidFill>
                          <a:effectLst/>
                        </a:rPr>
                        <a:t>6</a:t>
                      </a:r>
                      <a:endParaRPr lang="en-AU" sz="1800" b="1" dirty="0">
                        <a:solidFill>
                          <a:schemeClr val="tx1"/>
                        </a:solidFill>
                        <a:effectLst/>
                        <a:latin typeface="Calibri"/>
                        <a:ea typeface="MS PGothic"/>
                        <a:cs typeface="MS PGothic"/>
                      </a:endParaRPr>
                    </a:p>
                  </a:txBody>
                  <a:tcPr marL="68580" marR="68580" marT="0" marB="0"/>
                </a:tc>
              </a:tr>
            </a:tbl>
          </a:graphicData>
        </a:graphic>
      </p:graphicFrame>
      <p:sp>
        <p:nvSpPr>
          <p:cNvPr id="8" name="Rectangle 7"/>
          <p:cNvSpPr/>
          <p:nvPr/>
        </p:nvSpPr>
        <p:spPr>
          <a:xfrm>
            <a:off x="1421769" y="4559798"/>
            <a:ext cx="2557110" cy="338554"/>
          </a:xfrm>
          <a:prstGeom prst="rect">
            <a:avLst/>
          </a:prstGeom>
        </p:spPr>
        <p:txBody>
          <a:bodyPr wrap="none">
            <a:spAutoFit/>
          </a:bodyPr>
          <a:lstStyle/>
          <a:p>
            <a:r>
              <a:rPr lang="en-AU" sz="1600" b="1" dirty="0"/>
              <a:t>2016 Jan </a:t>
            </a:r>
            <a:r>
              <a:rPr lang="en-AU" sz="1600" b="1" dirty="0" smtClean="0"/>
              <a:t>2 – 15 Summer</a:t>
            </a:r>
            <a:endParaRPr lang="en-AU" sz="1600" dirty="0"/>
          </a:p>
        </p:txBody>
      </p:sp>
      <p:sp>
        <p:nvSpPr>
          <p:cNvPr id="9" name="Rectangle 8"/>
          <p:cNvSpPr/>
          <p:nvPr/>
        </p:nvSpPr>
        <p:spPr>
          <a:xfrm>
            <a:off x="1403647" y="2687590"/>
            <a:ext cx="2204258" cy="338554"/>
          </a:xfrm>
          <a:prstGeom prst="rect">
            <a:avLst/>
          </a:prstGeom>
        </p:spPr>
        <p:txBody>
          <a:bodyPr wrap="none">
            <a:spAutoFit/>
          </a:bodyPr>
          <a:lstStyle/>
          <a:p>
            <a:r>
              <a:rPr lang="en-AU" sz="1600" b="1" dirty="0"/>
              <a:t>2016 Jul </a:t>
            </a:r>
            <a:r>
              <a:rPr lang="en-AU" sz="1600" b="1" dirty="0" smtClean="0"/>
              <a:t>3 – 9 Winter</a:t>
            </a:r>
            <a:endParaRPr lang="en-AU" sz="1600" dirty="0"/>
          </a:p>
        </p:txBody>
      </p:sp>
      <p:sp>
        <p:nvSpPr>
          <p:cNvPr id="10" name="Rectangle 9"/>
          <p:cNvSpPr/>
          <p:nvPr/>
        </p:nvSpPr>
        <p:spPr>
          <a:xfrm>
            <a:off x="395536" y="1052736"/>
            <a:ext cx="8352928" cy="1477328"/>
          </a:xfrm>
          <a:prstGeom prst="rect">
            <a:avLst/>
          </a:prstGeom>
        </p:spPr>
        <p:txBody>
          <a:bodyPr wrap="square">
            <a:spAutoFit/>
          </a:bodyPr>
          <a:lstStyle/>
          <a:p>
            <a:r>
              <a:rPr lang="en-AU" dirty="0" smtClean="0"/>
              <a:t>The Bureau of Meteorology provided information about the processing times for hotspots generation from multiple runs of algorithm on Himawari</a:t>
            </a:r>
            <a:r>
              <a:rPr lang="en-AU" dirty="0" smtClean="0"/>
              <a:t>-8 data covering three different seasons.</a:t>
            </a:r>
          </a:p>
          <a:p>
            <a:endParaRPr lang="en-AU" dirty="0"/>
          </a:p>
          <a:p>
            <a:r>
              <a:rPr lang="en-AU" dirty="0" smtClean="0"/>
              <a:t>Processing time results from two of the seasons is shown below:</a:t>
            </a:r>
            <a:endParaRPr lang="en-AU" dirty="0"/>
          </a:p>
        </p:txBody>
      </p:sp>
    </p:spTree>
    <p:extLst>
      <p:ext uri="{BB962C8B-B14F-4D97-AF65-F5344CB8AC3E}">
        <p14:creationId xmlns:p14="http://schemas.microsoft.com/office/powerpoint/2010/main" val="2135387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395536" y="298309"/>
            <a:ext cx="8229600" cy="488950"/>
          </a:xfrm>
        </p:spPr>
        <p:txBody>
          <a:bodyPr/>
          <a:lstStyle/>
          <a:p>
            <a:r>
              <a:rPr lang="en-AU" dirty="0"/>
              <a:t>H-8 </a:t>
            </a:r>
            <a:r>
              <a:rPr lang="en-AU" dirty="0"/>
              <a:t>h</a:t>
            </a:r>
            <a:r>
              <a:rPr lang="en-AU" dirty="0" smtClean="0"/>
              <a:t>otspots </a:t>
            </a:r>
            <a:r>
              <a:rPr lang="en-AU" dirty="0"/>
              <a:t>e</a:t>
            </a:r>
            <a:r>
              <a:rPr lang="en-AU" dirty="0" smtClean="0"/>
              <a:t>valuation</a:t>
            </a:r>
            <a:endParaRPr lang="en-US" dirty="0"/>
          </a:p>
        </p:txBody>
      </p:sp>
      <p:sp>
        <p:nvSpPr>
          <p:cNvPr id="2"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graphicFrame>
        <p:nvGraphicFramePr>
          <p:cNvPr id="3" name="Table 2"/>
          <p:cNvGraphicFramePr>
            <a:graphicFrameLocks noGrp="1"/>
          </p:cNvGraphicFramePr>
          <p:nvPr>
            <p:extLst>
              <p:ext uri="{D42A27DB-BD31-4B8C-83A1-F6EECF244321}">
                <p14:modId xmlns:p14="http://schemas.microsoft.com/office/powerpoint/2010/main" val="1627435305"/>
              </p:ext>
            </p:extLst>
          </p:nvPr>
        </p:nvGraphicFramePr>
        <p:xfrm>
          <a:off x="539552" y="2924944"/>
          <a:ext cx="8136904" cy="2002904"/>
        </p:xfrm>
        <a:graphic>
          <a:graphicData uri="http://schemas.openxmlformats.org/drawingml/2006/table">
            <a:tbl>
              <a:tblPr firstRow="1" firstCol="1" bandRow="1">
                <a:tableStyleId>{5C22544A-7EE6-4342-B048-85BDC9FD1C3A}</a:tableStyleId>
              </a:tblPr>
              <a:tblGrid>
                <a:gridCol w="957265"/>
                <a:gridCol w="826668"/>
                <a:gridCol w="1136304"/>
                <a:gridCol w="1095944"/>
                <a:gridCol w="648072"/>
                <a:gridCol w="936104"/>
                <a:gridCol w="807556"/>
                <a:gridCol w="899599"/>
                <a:gridCol w="829392"/>
              </a:tblGrid>
              <a:tr h="936104">
                <a:tc>
                  <a:txBody>
                    <a:bodyPr/>
                    <a:lstStyle/>
                    <a:p>
                      <a:pPr>
                        <a:lnSpc>
                          <a:spcPts val="1400"/>
                        </a:lnSpc>
                        <a:spcBef>
                          <a:spcPts val="900"/>
                        </a:spcBef>
                        <a:spcAft>
                          <a:spcPts val="900"/>
                        </a:spcAft>
                      </a:pPr>
                      <a:r>
                        <a:rPr lang="en-AU" sz="900" dirty="0">
                          <a:solidFill>
                            <a:schemeClr val="tx1"/>
                          </a:solidFill>
                          <a:effectLst/>
                        </a:rPr>
                        <a:t>Testing period</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Number of MODIS hotspots</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Number of MODIS hotspot </a:t>
                      </a:r>
                      <a:r>
                        <a:rPr lang="en-AU" sz="900" dirty="0" smtClean="0">
                          <a:solidFill>
                            <a:schemeClr val="tx1"/>
                          </a:solidFill>
                          <a:effectLst/>
                        </a:rPr>
                        <a:t>s matching</a:t>
                      </a:r>
                      <a:r>
                        <a:rPr lang="en-AU" sz="900" baseline="0" dirty="0" smtClean="0">
                          <a:solidFill>
                            <a:schemeClr val="tx1"/>
                          </a:solidFill>
                          <a:effectLst/>
                        </a:rPr>
                        <a:t> </a:t>
                      </a:r>
                      <a:r>
                        <a:rPr lang="en-AU" sz="900" dirty="0" smtClean="0">
                          <a:solidFill>
                            <a:schemeClr val="tx1"/>
                          </a:solidFill>
                          <a:effectLst/>
                        </a:rPr>
                        <a:t>H-8 </a:t>
                      </a:r>
                      <a:r>
                        <a:rPr lang="en-AU" sz="900" dirty="0">
                          <a:solidFill>
                            <a:schemeClr val="tx1"/>
                          </a:solidFill>
                          <a:effectLst/>
                        </a:rPr>
                        <a:t>hotspots</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Number of MODIS hotspot </a:t>
                      </a:r>
                      <a:r>
                        <a:rPr lang="en-AU" sz="900" dirty="0" smtClean="0">
                          <a:solidFill>
                            <a:schemeClr val="tx1"/>
                          </a:solidFill>
                          <a:effectLst/>
                        </a:rPr>
                        <a:t>not matching </a:t>
                      </a:r>
                      <a:r>
                        <a:rPr lang="en-AU" sz="900" dirty="0">
                          <a:solidFill>
                            <a:schemeClr val="tx1"/>
                          </a:solidFill>
                          <a:effectLst/>
                        </a:rPr>
                        <a:t>H-8 hotspots</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Omission error </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Number of H-8 hotspots</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Number of H8 hotspots </a:t>
                      </a:r>
                      <a:r>
                        <a:rPr lang="en-AU" sz="900" dirty="0" smtClean="0">
                          <a:solidFill>
                            <a:schemeClr val="tx1"/>
                          </a:solidFill>
                          <a:effectLst/>
                        </a:rPr>
                        <a:t>matching MODIS </a:t>
                      </a:r>
                      <a:r>
                        <a:rPr lang="en-AU" sz="900" dirty="0">
                          <a:solidFill>
                            <a:schemeClr val="tx1"/>
                          </a:solidFill>
                          <a:effectLst/>
                        </a:rPr>
                        <a:t>hotspots</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dirty="0">
                          <a:solidFill>
                            <a:schemeClr val="tx1"/>
                          </a:solidFill>
                          <a:effectLst/>
                        </a:rPr>
                        <a:t>Number of H8 hotspots </a:t>
                      </a:r>
                      <a:r>
                        <a:rPr lang="en-AU" sz="900" dirty="0" smtClean="0">
                          <a:solidFill>
                            <a:schemeClr val="tx1"/>
                          </a:solidFill>
                          <a:effectLst/>
                        </a:rPr>
                        <a:t>not matching </a:t>
                      </a:r>
                      <a:r>
                        <a:rPr lang="en-AU" sz="900" dirty="0">
                          <a:solidFill>
                            <a:schemeClr val="tx1"/>
                          </a:solidFill>
                          <a:effectLst/>
                        </a:rPr>
                        <a:t>MODIS hotspots</a:t>
                      </a:r>
                      <a:endParaRPr lang="en-AU" sz="1000"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a:solidFill>
                            <a:schemeClr val="tx1"/>
                          </a:solidFill>
                          <a:effectLst/>
                        </a:rPr>
                        <a:t>Commission error</a:t>
                      </a:r>
                      <a:endParaRPr lang="en-AU" sz="1000">
                        <a:solidFill>
                          <a:schemeClr val="tx1"/>
                        </a:solidFill>
                        <a:effectLst/>
                        <a:latin typeface="Calibri"/>
                        <a:ea typeface="MS PGothic"/>
                        <a:cs typeface="MS PGothic"/>
                      </a:endParaRPr>
                    </a:p>
                  </a:txBody>
                  <a:tcPr marL="62228" marR="62228" marT="0" marB="0"/>
                </a:tc>
              </a:tr>
              <a:tr h="161331">
                <a:tc>
                  <a:txBody>
                    <a:bodyPr/>
                    <a:lstStyle/>
                    <a:p>
                      <a:pPr>
                        <a:lnSpc>
                          <a:spcPts val="1400"/>
                        </a:lnSpc>
                        <a:spcBef>
                          <a:spcPts val="900"/>
                        </a:spcBef>
                        <a:spcAft>
                          <a:spcPts val="900"/>
                        </a:spcAft>
                      </a:pPr>
                      <a:r>
                        <a:rPr lang="en-AU" sz="900">
                          <a:solidFill>
                            <a:schemeClr val="tx1"/>
                          </a:solidFill>
                          <a:effectLst/>
                        </a:rPr>
                        <a:t>2015 Oct 01 ~ 07</a:t>
                      </a:r>
                      <a:endParaRPr lang="en-AU" sz="100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7672</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1512</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6160</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80.3%</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1256</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932</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324</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25.8%</a:t>
                      </a:r>
                      <a:endParaRPr lang="en-AU" sz="1000" b="1">
                        <a:solidFill>
                          <a:schemeClr val="tx1"/>
                        </a:solidFill>
                        <a:effectLst/>
                        <a:latin typeface="Calibri"/>
                        <a:ea typeface="MS PGothic"/>
                        <a:cs typeface="MS PGothic"/>
                      </a:endParaRPr>
                    </a:p>
                  </a:txBody>
                  <a:tcPr marL="62228" marR="62228" marT="0" marB="0"/>
                </a:tc>
              </a:tr>
              <a:tr h="161331">
                <a:tc>
                  <a:txBody>
                    <a:bodyPr/>
                    <a:lstStyle/>
                    <a:p>
                      <a:pPr>
                        <a:lnSpc>
                          <a:spcPts val="1400"/>
                        </a:lnSpc>
                        <a:spcBef>
                          <a:spcPts val="900"/>
                        </a:spcBef>
                        <a:spcAft>
                          <a:spcPts val="900"/>
                        </a:spcAft>
                      </a:pPr>
                      <a:r>
                        <a:rPr lang="en-AU" sz="900">
                          <a:solidFill>
                            <a:schemeClr val="tx1"/>
                          </a:solidFill>
                          <a:effectLst/>
                        </a:rPr>
                        <a:t>2016 Jan 02 ~ 15</a:t>
                      </a:r>
                      <a:endParaRPr lang="en-AU" sz="100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2902</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634</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2268</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78.2%</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553</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318</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235</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42.5%</a:t>
                      </a:r>
                      <a:endParaRPr lang="en-AU" sz="1000" b="1">
                        <a:solidFill>
                          <a:schemeClr val="tx1"/>
                        </a:solidFill>
                        <a:effectLst/>
                        <a:latin typeface="Calibri"/>
                        <a:ea typeface="MS PGothic"/>
                        <a:cs typeface="MS PGothic"/>
                      </a:endParaRPr>
                    </a:p>
                  </a:txBody>
                  <a:tcPr marL="62228" marR="62228" marT="0" marB="0"/>
                </a:tc>
              </a:tr>
              <a:tr h="161331">
                <a:tc>
                  <a:txBody>
                    <a:bodyPr/>
                    <a:lstStyle/>
                    <a:p>
                      <a:pPr>
                        <a:lnSpc>
                          <a:spcPts val="1400"/>
                        </a:lnSpc>
                        <a:spcBef>
                          <a:spcPts val="900"/>
                        </a:spcBef>
                        <a:spcAft>
                          <a:spcPts val="900"/>
                        </a:spcAft>
                      </a:pPr>
                      <a:r>
                        <a:rPr lang="en-AU" sz="900">
                          <a:solidFill>
                            <a:schemeClr val="tx1"/>
                          </a:solidFill>
                          <a:effectLst/>
                        </a:rPr>
                        <a:t>2016 Jul 03 ~ 09</a:t>
                      </a:r>
                      <a:endParaRPr lang="en-AU" sz="100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a:solidFill>
                            <a:schemeClr val="tx1"/>
                          </a:solidFill>
                          <a:effectLst/>
                        </a:rPr>
                        <a:t>5004</a:t>
                      </a:r>
                      <a:endParaRPr lang="en-AU" sz="1000" b="1">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1451</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3553</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71%</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2168</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1243</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925</a:t>
                      </a:r>
                      <a:endParaRPr lang="en-AU" sz="1000" b="1" dirty="0">
                        <a:solidFill>
                          <a:schemeClr val="tx1"/>
                        </a:solidFill>
                        <a:effectLst/>
                        <a:latin typeface="Calibri"/>
                        <a:ea typeface="MS PGothic"/>
                        <a:cs typeface="MS PGothic"/>
                      </a:endParaRPr>
                    </a:p>
                  </a:txBody>
                  <a:tcPr marL="62228" marR="62228" marT="0" marB="0"/>
                </a:tc>
                <a:tc>
                  <a:txBody>
                    <a:bodyPr/>
                    <a:lstStyle/>
                    <a:p>
                      <a:pPr>
                        <a:lnSpc>
                          <a:spcPts val="1400"/>
                        </a:lnSpc>
                        <a:spcBef>
                          <a:spcPts val="900"/>
                        </a:spcBef>
                        <a:spcAft>
                          <a:spcPts val="900"/>
                        </a:spcAft>
                      </a:pPr>
                      <a:r>
                        <a:rPr lang="en-AU" sz="900" b="1" dirty="0">
                          <a:solidFill>
                            <a:schemeClr val="tx1"/>
                          </a:solidFill>
                          <a:effectLst/>
                        </a:rPr>
                        <a:t>42.7%</a:t>
                      </a:r>
                      <a:endParaRPr lang="en-AU" sz="1000" b="1" dirty="0">
                        <a:solidFill>
                          <a:schemeClr val="tx1"/>
                        </a:solidFill>
                        <a:effectLst/>
                        <a:latin typeface="Calibri"/>
                        <a:ea typeface="MS PGothic"/>
                        <a:cs typeface="MS PGothic"/>
                      </a:endParaRPr>
                    </a:p>
                  </a:txBody>
                  <a:tcPr marL="62228" marR="62228" marT="0" marB="0"/>
                </a:tc>
              </a:tr>
            </a:tbl>
          </a:graphicData>
        </a:graphic>
      </p:graphicFrame>
      <p:sp>
        <p:nvSpPr>
          <p:cNvPr id="4" name="Rectangle 3"/>
          <p:cNvSpPr/>
          <p:nvPr/>
        </p:nvSpPr>
        <p:spPr>
          <a:xfrm>
            <a:off x="395536" y="764704"/>
            <a:ext cx="8568952" cy="2031325"/>
          </a:xfrm>
          <a:prstGeom prst="rect">
            <a:avLst/>
          </a:prstGeom>
        </p:spPr>
        <p:txBody>
          <a:bodyPr wrap="square">
            <a:spAutoFit/>
          </a:bodyPr>
          <a:lstStyle/>
          <a:p>
            <a:r>
              <a:rPr lang="en-AU" sz="1400" b="1" dirty="0" smtClean="0"/>
              <a:t>Reference </a:t>
            </a:r>
            <a:r>
              <a:rPr lang="en-AU" sz="1400" b="1" dirty="0"/>
              <a:t>dataset: </a:t>
            </a:r>
            <a:r>
              <a:rPr lang="en-AU" sz="1400" dirty="0"/>
              <a:t>MODIS hotspots </a:t>
            </a:r>
          </a:p>
          <a:p>
            <a:endParaRPr lang="en-AU" sz="1400" dirty="0" smtClean="0"/>
          </a:p>
          <a:p>
            <a:r>
              <a:rPr lang="en-AU" sz="1400" b="1" dirty="0" smtClean="0"/>
              <a:t>H8 </a:t>
            </a:r>
            <a:r>
              <a:rPr lang="en-AU" sz="1400" b="1" dirty="0"/>
              <a:t>hotspot: </a:t>
            </a:r>
            <a:r>
              <a:rPr lang="en-AU" sz="1400" dirty="0"/>
              <a:t>only </a:t>
            </a:r>
            <a:r>
              <a:rPr lang="en-AU" sz="1400" dirty="0" smtClean="0"/>
              <a:t>assessed </a:t>
            </a:r>
            <a:r>
              <a:rPr lang="en-AU" sz="1400" dirty="0"/>
              <a:t>hotspots in “saturated” and “processed” fire category (other classes: High, Medium, Low  Possibility and Cloudy)</a:t>
            </a:r>
          </a:p>
          <a:p>
            <a:endParaRPr lang="en-AU" sz="1400" dirty="0"/>
          </a:p>
          <a:p>
            <a:r>
              <a:rPr lang="en-AU" sz="1400" b="1" dirty="0" smtClean="0"/>
              <a:t>Omission </a:t>
            </a:r>
            <a:r>
              <a:rPr lang="en-AU" sz="1400" b="1" dirty="0"/>
              <a:t>error:</a:t>
            </a:r>
            <a:r>
              <a:rPr lang="en-AU" sz="1400" dirty="0"/>
              <a:t> for a given MODIS hotspot, there is no corresponding H8 hotspot within </a:t>
            </a:r>
            <a:r>
              <a:rPr lang="en-AU" sz="1400" dirty="0" smtClean="0"/>
              <a:t>a 5-km </a:t>
            </a:r>
            <a:r>
              <a:rPr lang="en-AU" sz="1400" dirty="0"/>
              <a:t>search range   </a:t>
            </a:r>
          </a:p>
          <a:p>
            <a:r>
              <a:rPr lang="en-AU" sz="1400" b="1" dirty="0"/>
              <a:t>Commission error:</a:t>
            </a:r>
            <a:r>
              <a:rPr lang="en-AU" sz="1400" dirty="0"/>
              <a:t> for a given H8 hotspot, there is no corresponding MODIS hotspot within </a:t>
            </a:r>
            <a:r>
              <a:rPr lang="en-AU" sz="1400" dirty="0" smtClean="0"/>
              <a:t>a 5-km </a:t>
            </a:r>
            <a:r>
              <a:rPr lang="en-AU" sz="1400" dirty="0"/>
              <a:t>search range </a:t>
            </a:r>
          </a:p>
        </p:txBody>
      </p:sp>
      <p:sp>
        <p:nvSpPr>
          <p:cNvPr id="5" name="Rectangle 4"/>
          <p:cNvSpPr/>
          <p:nvPr/>
        </p:nvSpPr>
        <p:spPr>
          <a:xfrm>
            <a:off x="287524" y="5032933"/>
            <a:ext cx="8784976" cy="1169551"/>
          </a:xfrm>
          <a:prstGeom prst="rect">
            <a:avLst/>
          </a:prstGeom>
        </p:spPr>
        <p:txBody>
          <a:bodyPr wrap="square">
            <a:spAutoFit/>
          </a:bodyPr>
          <a:lstStyle/>
          <a:p>
            <a:r>
              <a:rPr lang="en-AU" sz="1400" dirty="0" smtClean="0"/>
              <a:t>Overall</a:t>
            </a:r>
            <a:r>
              <a:rPr lang="en-AU" sz="1400" dirty="0"/>
              <a:t>, most commission errors occurred </a:t>
            </a:r>
            <a:r>
              <a:rPr lang="en-AU" sz="1400" dirty="0" smtClean="0"/>
              <a:t>in </a:t>
            </a:r>
            <a:r>
              <a:rPr lang="en-AU" sz="1400" dirty="0"/>
              <a:t>day time passes; night time passes showed very good match </a:t>
            </a:r>
            <a:r>
              <a:rPr lang="en-AU" sz="1400" dirty="0" smtClean="0"/>
              <a:t>with </a:t>
            </a:r>
            <a:r>
              <a:rPr lang="en-AU" sz="1400" dirty="0"/>
              <a:t>MODIS hotspots</a:t>
            </a:r>
          </a:p>
          <a:p>
            <a:endParaRPr lang="en-AU" sz="1400" dirty="0"/>
          </a:p>
          <a:p>
            <a:r>
              <a:rPr lang="en-AU" sz="1400" dirty="0" smtClean="0"/>
              <a:t>For </a:t>
            </a:r>
            <a:r>
              <a:rPr lang="en-AU" sz="1400" dirty="0"/>
              <a:t>Jan 2016, there are many H-8 hotspot commission errors (false positives) in the Northern Territory (NT), this may be due to the higher summer background </a:t>
            </a:r>
            <a:r>
              <a:rPr lang="en-AU" sz="1400" dirty="0" smtClean="0"/>
              <a:t>temperature</a:t>
            </a:r>
            <a:endParaRPr lang="en-AU" sz="1400" dirty="0"/>
          </a:p>
        </p:txBody>
      </p:sp>
    </p:spTree>
    <p:extLst>
      <p:ext uri="{BB962C8B-B14F-4D97-AF65-F5344CB8AC3E}">
        <p14:creationId xmlns:p14="http://schemas.microsoft.com/office/powerpoint/2010/main" val="3613254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264" y="3408504"/>
            <a:ext cx="6660232" cy="2828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19766" y="275754"/>
            <a:ext cx="8229600" cy="488950"/>
          </a:xfrm>
        </p:spPr>
        <p:txBody>
          <a:bodyPr/>
          <a:lstStyle/>
          <a:p>
            <a:r>
              <a:rPr lang="en-AU" dirty="0"/>
              <a:t>Commission </a:t>
            </a:r>
            <a:r>
              <a:rPr lang="en-AU" dirty="0" smtClean="0"/>
              <a:t>error - January</a:t>
            </a:r>
            <a:endParaRPr lang="en-AU" dirty="0"/>
          </a:p>
        </p:txBody>
      </p:sp>
      <p:sp>
        <p:nvSpPr>
          <p:cNvPr id="5" name="Rectangle 4"/>
          <p:cNvSpPr/>
          <p:nvPr/>
        </p:nvSpPr>
        <p:spPr>
          <a:xfrm>
            <a:off x="219659" y="2564904"/>
            <a:ext cx="2124744" cy="3539430"/>
          </a:xfrm>
          <a:prstGeom prst="rect">
            <a:avLst/>
          </a:prstGeom>
        </p:spPr>
        <p:txBody>
          <a:bodyPr wrap="square">
            <a:spAutoFit/>
          </a:bodyPr>
          <a:lstStyle/>
          <a:p>
            <a:r>
              <a:rPr lang="en-AU" sz="1600" dirty="0"/>
              <a:t>If we visualise colour coded Fire Radiative Power (FRP) for the matched hotspots (left) and no-match hotspots (right), it appears that most of the no-match hotspots have lower FRP. </a:t>
            </a:r>
            <a:r>
              <a:rPr lang="en-AU" sz="1600" i="1" dirty="0" smtClean="0"/>
              <a:t>Potential for </a:t>
            </a:r>
            <a:r>
              <a:rPr lang="en-AU" sz="1600" i="1" dirty="0"/>
              <a:t>FRP </a:t>
            </a:r>
            <a:r>
              <a:rPr lang="en-AU" sz="1600" i="1" dirty="0" smtClean="0"/>
              <a:t>to </a:t>
            </a:r>
            <a:r>
              <a:rPr lang="en-AU" sz="1600" i="1" dirty="0"/>
              <a:t>be used </a:t>
            </a:r>
            <a:r>
              <a:rPr lang="en-AU" sz="1600" i="1" dirty="0" smtClean="0"/>
              <a:t>for assessing </a:t>
            </a:r>
            <a:r>
              <a:rPr lang="en-AU" sz="1600" i="1" dirty="0"/>
              <a:t>the confidence of the H8 </a:t>
            </a:r>
            <a:r>
              <a:rPr lang="en-AU" sz="1600" i="1" dirty="0" smtClean="0"/>
              <a:t>hotspots</a:t>
            </a:r>
            <a:endParaRPr lang="en-AU" sz="1600" i="1" dirty="0"/>
          </a:p>
        </p:txBody>
      </p:sp>
      <p:sp>
        <p:nvSpPr>
          <p:cNvPr id="6" name="Rectangle 5"/>
          <p:cNvSpPr/>
          <p:nvPr/>
        </p:nvSpPr>
        <p:spPr>
          <a:xfrm>
            <a:off x="219659" y="1349824"/>
            <a:ext cx="4572000" cy="830997"/>
          </a:xfrm>
          <a:prstGeom prst="rect">
            <a:avLst/>
          </a:prstGeom>
        </p:spPr>
        <p:txBody>
          <a:bodyPr>
            <a:spAutoFit/>
          </a:bodyPr>
          <a:lstStyle/>
          <a:p>
            <a:r>
              <a:rPr lang="en-AU" sz="1600" dirty="0"/>
              <a:t>2016 Jan 2-15 (318 matched hotspots shown in green colour, 235 no-matched hotspot shown in red colour)</a:t>
            </a:r>
          </a:p>
        </p:txBody>
      </p:sp>
      <p:sp>
        <p:nvSpPr>
          <p:cNvPr id="9" name="Footer Placeholder 1"/>
          <p:cNvSpPr>
            <a:spLocks noGrp="1"/>
          </p:cNvSpPr>
          <p:nvPr>
            <p:ph type="ftr" sz="quarter" idx="10"/>
          </p:nvPr>
        </p:nvSpPr>
        <p:spPr>
          <a:xfrm>
            <a:off x="4716016" y="6525344"/>
            <a:ext cx="4248471" cy="281830"/>
          </a:xfrm>
        </p:spPr>
        <p:txBody>
          <a:bodyPr/>
          <a:lstStyle/>
          <a:p>
            <a:pPr algn="ctr"/>
            <a:r>
              <a:rPr lang="en-AU" dirty="0" smtClean="0"/>
              <a:t>2</a:t>
            </a:r>
            <a:r>
              <a:rPr lang="en-AU" baseline="30000" dirty="0" smtClean="0"/>
              <a:t>nd</a:t>
            </a:r>
            <a:r>
              <a:rPr lang="en-AU" dirty="0" smtClean="0"/>
              <a:t> GEO-LEO Applications Workshop</a:t>
            </a:r>
            <a:r>
              <a:rPr lang="en-AU" dirty="0"/>
              <a:t>, </a:t>
            </a:r>
            <a:r>
              <a:rPr lang="en-AU" dirty="0" smtClean="0"/>
              <a:t>Tokyo, 1-2 September 2016</a:t>
            </a:r>
            <a:endParaRPr lang="en-AU" dirty="0"/>
          </a:p>
        </p:txBody>
      </p:sp>
      <p:sp>
        <p:nvSpPr>
          <p:cNvPr id="8" name="Right Arrow 7"/>
          <p:cNvSpPr/>
          <p:nvPr/>
        </p:nvSpPr>
        <p:spPr bwMode="auto">
          <a:xfrm>
            <a:off x="5076056" y="1582932"/>
            <a:ext cx="216024" cy="364782"/>
          </a:xfrm>
          <a:prstGeom prs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sp>
        <p:nvSpPr>
          <p:cNvPr id="12" name="Right Arrow 11"/>
          <p:cNvSpPr/>
          <p:nvPr/>
        </p:nvSpPr>
        <p:spPr bwMode="auto">
          <a:xfrm>
            <a:off x="2376264" y="3590895"/>
            <a:ext cx="216024" cy="364782"/>
          </a:xfrm>
          <a:prstGeom prst="rightArrow">
            <a:avLst/>
          </a:prstGeom>
          <a:solidFill>
            <a:srgbClr val="0070C0"/>
          </a:solidFill>
          <a:ln w="9525" cap="flat" cmpd="sng" algn="ctr">
            <a:solidFill>
              <a:schemeClr val="tx1"/>
            </a:solidFill>
            <a:prstDash val="solid"/>
            <a:round/>
            <a:headEnd type="none" w="med" len="med"/>
            <a:tailEnd type="none" w="med" len="med"/>
          </a:ln>
          <a:effectLs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smtClean="0">
              <a:ln>
                <a:noFill/>
              </a:ln>
              <a:solidFill>
                <a:schemeClr val="tx1"/>
              </a:solidFill>
              <a:effectLst/>
              <a:latin typeface="Arial" charset="0"/>
            </a:endParaRPr>
          </a:p>
        </p:txBody>
      </p:sp>
      <p:pic>
        <p:nvPicPr>
          <p:cNvPr id="102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771" y="486979"/>
            <a:ext cx="3260725" cy="2798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925686"/>
      </p:ext>
    </p:extLst>
  </p:cSld>
  <p:clrMapOvr>
    <a:masterClrMapping/>
  </p:clrMapOvr>
  <p:timing>
    <p:tnLst>
      <p:par>
        <p:cTn id="1" dur="indefinite" restart="never" nodeType="tmRoot"/>
      </p:par>
    </p:tnLst>
  </p:timing>
</p:sld>
</file>

<file path=ppt/theme/theme1.xml><?xml version="1.0" encoding="utf-8"?>
<a:theme xmlns:a="http://schemas.openxmlformats.org/drawingml/2006/main" name="GA White Bkgd">
  <a:themeElements>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Conclusion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Conclusion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Conclusion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Conclusion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Conclusion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Conclusion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Conclusion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Conclusion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Conclusion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Conclusion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Conclusion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Conclusion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Conclusion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A Internal Title Slide">
  <a:themeElements>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A Internal Titl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Internal 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Internal 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Internal 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Internal 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Internal 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Internal 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Internal 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Internal 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Internal 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Internal 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Internal 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Internal 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 White Bkgd</Template>
  <TotalTime>11187</TotalTime>
  <Words>1233</Words>
  <Application>Microsoft Office PowerPoint</Application>
  <PresentationFormat>On-screen Show (4:3)</PresentationFormat>
  <Paragraphs>143</Paragraphs>
  <Slides>12</Slides>
  <Notes>7</Notes>
  <HiddenSlides>0</HiddenSlides>
  <MMClips>0</MMClips>
  <ScaleCrop>false</ScaleCrop>
  <HeadingPairs>
    <vt:vector size="4" baseType="variant">
      <vt:variant>
        <vt:lpstr>Theme</vt:lpstr>
      </vt:variant>
      <vt:variant>
        <vt:i4>3</vt:i4>
      </vt:variant>
      <vt:variant>
        <vt:lpstr>Slide Titles</vt:lpstr>
      </vt:variant>
      <vt:variant>
        <vt:i4>12</vt:i4>
      </vt:variant>
    </vt:vector>
  </HeadingPairs>
  <TitlesOfParts>
    <vt:vector size="15" baseType="lpstr">
      <vt:lpstr>GA White Bkgd</vt:lpstr>
      <vt:lpstr>GA Blue Pages</vt:lpstr>
      <vt:lpstr>GA Internal Title Slide</vt:lpstr>
      <vt:lpstr>Integrating hotspot measurements from Himawari-8 into the Sentinel bushfire monitoring system</vt:lpstr>
      <vt:lpstr>Acknowledgments</vt:lpstr>
      <vt:lpstr>Background</vt:lpstr>
      <vt:lpstr>PowerPoint Presentation</vt:lpstr>
      <vt:lpstr>Sentinel hotspots applications</vt:lpstr>
      <vt:lpstr>Update on Himawari-8 hotspots</vt:lpstr>
      <vt:lpstr>Algorithm performance: processing time (BoM)</vt:lpstr>
      <vt:lpstr>H-8 hotspots evaluation</vt:lpstr>
      <vt:lpstr>Commission error - January</vt:lpstr>
      <vt:lpstr>Commission error - July</vt:lpstr>
      <vt:lpstr>Summary</vt:lpstr>
      <vt:lpstr>Thank you</vt:lpstr>
    </vt:vector>
  </TitlesOfParts>
  <Company>Geoscience Australia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CEOS SAR 2015 Workshop Noordwijk</dc:subject>
  <dc:creator>Medhavy Thankappan</dc:creator>
  <cp:lastModifiedBy>Geoscience Australia</cp:lastModifiedBy>
  <cp:revision>298</cp:revision>
  <dcterms:created xsi:type="dcterms:W3CDTF">2015-04-09T01:53:07Z</dcterms:created>
  <dcterms:modified xsi:type="dcterms:W3CDTF">2016-08-29T07:44:30Z</dcterms:modified>
</cp:coreProperties>
</file>